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24"/>
  </p:notesMasterIdLst>
  <p:handoutMasterIdLst>
    <p:handoutMasterId r:id="rId25"/>
  </p:handoutMasterIdLst>
  <p:sldIdLst>
    <p:sldId id="257" r:id="rId2"/>
    <p:sldId id="259" r:id="rId3"/>
    <p:sldId id="258" r:id="rId4"/>
    <p:sldId id="270" r:id="rId5"/>
    <p:sldId id="264" r:id="rId6"/>
    <p:sldId id="278" r:id="rId7"/>
    <p:sldId id="260" r:id="rId8"/>
    <p:sldId id="285" r:id="rId9"/>
    <p:sldId id="265" r:id="rId10"/>
    <p:sldId id="276" r:id="rId11"/>
    <p:sldId id="284" r:id="rId12"/>
    <p:sldId id="275" r:id="rId13"/>
    <p:sldId id="277" r:id="rId14"/>
    <p:sldId id="272" r:id="rId15"/>
    <p:sldId id="279" r:id="rId16"/>
    <p:sldId id="280" r:id="rId17"/>
    <p:sldId id="281" r:id="rId18"/>
    <p:sldId id="282" r:id="rId19"/>
    <p:sldId id="283" r:id="rId20"/>
    <p:sldId id="271" r:id="rId21"/>
    <p:sldId id="267" r:id="rId22"/>
    <p:sldId id="262" r:id="rId23"/>
  </p:sldIdLst>
  <p:sldSz cx="12192000" cy="6858000"/>
  <p:notesSz cx="6858000" cy="9144000"/>
  <p:embeddedFontLst>
    <p:embeddedFont>
      <p:font typeface="Acumin Pro" panose="020B0604020202020204" charset="0"/>
      <p:regular r:id="rId26"/>
      <p:bold r:id="rId27"/>
      <p:italic r:id="rId28"/>
      <p:boldItalic r:id="rId29"/>
    </p:embeddedFont>
    <p:embeddedFont>
      <p:font typeface="Acumin Pro ExtraCondensed" panose="020B0604020202020204" charset="0"/>
      <p:regular r:id="rId30"/>
      <p:bold r:id="rId31"/>
      <p:italic r:id="rId32"/>
      <p:boldItalic r:id="rId33"/>
    </p:embeddedFont>
    <p:embeddedFont>
      <p:font typeface="Acumin Pro ExtraCondensed Smbd" panose="020B0604020202020204" charset="0"/>
      <p:regular r:id="rId34"/>
      <p:bold r:id="rId35"/>
      <p:italic r:id="rId36"/>
      <p:boldItalic r:id="rId37"/>
    </p:embeddedFont>
    <p:embeddedFont>
      <p:font typeface="Acumin Pro Medium" panose="020B0604020202020204" charset="0"/>
      <p:regular r:id="rId38"/>
      <p:bold r:id="rId39"/>
      <p:italic r:id="rId40"/>
      <p:boldItalic r:id="rId41"/>
    </p:embeddedFont>
    <p:embeddedFont>
      <p:font typeface="Acumin Pro Semibold" panose="020B0604020202020204" charset="0"/>
      <p:regular r:id="rId42"/>
      <p:bold r:id="rId43"/>
      <p:italic r:id="rId44"/>
      <p:boldItalic r:id="rId45"/>
    </p:embeddedFont>
    <p:embeddedFont>
      <p:font typeface="Acumin Pro SemiCondensed" panose="020B0604020202020204" charset="0"/>
      <p:regular r:id="rId46"/>
      <p:bold r:id="rId47"/>
      <p:italic r:id="rId48"/>
      <p:boldItalic r:id="rId49"/>
    </p:embeddedFont>
    <p:embeddedFont>
      <p:font typeface="Arial Narrow" panose="020B0606020202030204" pitchFamily="3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United Sans Cd Md" charset="0"/>
      <p:regular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6327"/>
  </p:normalViewPr>
  <p:slideViewPr>
    <p:cSldViewPr snapToGrid="0" snapToObjects="1">
      <p:cViewPr varScale="1">
        <p:scale>
          <a:sx n="86" d="100"/>
          <a:sy n="86" d="100"/>
        </p:scale>
        <p:origin x="562"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11/21/2022</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10</a:t>
            </a:fld>
            <a:endParaRPr lang="en-US"/>
          </a:p>
        </p:txBody>
      </p:sp>
    </p:spTree>
    <p:extLst>
      <p:ext uri="{BB962C8B-B14F-4D97-AF65-F5344CB8AC3E}">
        <p14:creationId xmlns:p14="http://schemas.microsoft.com/office/powerpoint/2010/main" val="1625295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11</a:t>
            </a:fld>
            <a:endParaRPr lang="en-US"/>
          </a:p>
        </p:txBody>
      </p:sp>
    </p:spTree>
    <p:extLst>
      <p:ext uri="{BB962C8B-B14F-4D97-AF65-F5344CB8AC3E}">
        <p14:creationId xmlns:p14="http://schemas.microsoft.com/office/powerpoint/2010/main" val="1985011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12</a:t>
            </a:fld>
            <a:endParaRPr lang="en-US"/>
          </a:p>
        </p:txBody>
      </p:sp>
    </p:spTree>
    <p:extLst>
      <p:ext uri="{BB962C8B-B14F-4D97-AF65-F5344CB8AC3E}">
        <p14:creationId xmlns:p14="http://schemas.microsoft.com/office/powerpoint/2010/main" val="3158162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13</a:t>
            </a:fld>
            <a:endParaRPr lang="en-US"/>
          </a:p>
        </p:txBody>
      </p:sp>
    </p:spTree>
    <p:extLst>
      <p:ext uri="{BB962C8B-B14F-4D97-AF65-F5344CB8AC3E}">
        <p14:creationId xmlns:p14="http://schemas.microsoft.com/office/powerpoint/2010/main" val="4150291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14</a:t>
            </a:fld>
            <a:endParaRPr lang="en-US"/>
          </a:p>
        </p:txBody>
      </p:sp>
    </p:spTree>
    <p:extLst>
      <p:ext uri="{BB962C8B-B14F-4D97-AF65-F5344CB8AC3E}">
        <p14:creationId xmlns:p14="http://schemas.microsoft.com/office/powerpoint/2010/main" val="1718282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15</a:t>
            </a:fld>
            <a:endParaRPr lang="en-US"/>
          </a:p>
        </p:txBody>
      </p:sp>
    </p:spTree>
    <p:extLst>
      <p:ext uri="{BB962C8B-B14F-4D97-AF65-F5344CB8AC3E}">
        <p14:creationId xmlns:p14="http://schemas.microsoft.com/office/powerpoint/2010/main" val="2858620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16</a:t>
            </a:fld>
            <a:endParaRPr lang="en-US"/>
          </a:p>
        </p:txBody>
      </p:sp>
    </p:spTree>
    <p:extLst>
      <p:ext uri="{BB962C8B-B14F-4D97-AF65-F5344CB8AC3E}">
        <p14:creationId xmlns:p14="http://schemas.microsoft.com/office/powerpoint/2010/main" val="896218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17</a:t>
            </a:fld>
            <a:endParaRPr lang="en-US"/>
          </a:p>
        </p:txBody>
      </p:sp>
    </p:spTree>
    <p:extLst>
      <p:ext uri="{BB962C8B-B14F-4D97-AF65-F5344CB8AC3E}">
        <p14:creationId xmlns:p14="http://schemas.microsoft.com/office/powerpoint/2010/main" val="1595756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18</a:t>
            </a:fld>
            <a:endParaRPr lang="en-US"/>
          </a:p>
        </p:txBody>
      </p:sp>
    </p:spTree>
    <p:extLst>
      <p:ext uri="{BB962C8B-B14F-4D97-AF65-F5344CB8AC3E}">
        <p14:creationId xmlns:p14="http://schemas.microsoft.com/office/powerpoint/2010/main" val="4133741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19</a:t>
            </a:fld>
            <a:endParaRPr lang="en-US"/>
          </a:p>
        </p:txBody>
      </p:sp>
    </p:spTree>
    <p:extLst>
      <p:ext uri="{BB962C8B-B14F-4D97-AF65-F5344CB8AC3E}">
        <p14:creationId xmlns:p14="http://schemas.microsoft.com/office/powerpoint/2010/main" val="123647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a:t>
            </a:fld>
            <a:endParaRPr lang="en-US"/>
          </a:p>
        </p:txBody>
      </p:sp>
    </p:spTree>
    <p:extLst>
      <p:ext uri="{BB962C8B-B14F-4D97-AF65-F5344CB8AC3E}">
        <p14:creationId xmlns:p14="http://schemas.microsoft.com/office/powerpoint/2010/main" val="150635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20</a:t>
            </a:fld>
            <a:endParaRPr lang="en-US"/>
          </a:p>
        </p:txBody>
      </p:sp>
    </p:spTree>
    <p:extLst>
      <p:ext uri="{BB962C8B-B14F-4D97-AF65-F5344CB8AC3E}">
        <p14:creationId xmlns:p14="http://schemas.microsoft.com/office/powerpoint/2010/main" val="3199714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21</a:t>
            </a:fld>
            <a:endParaRPr lang="en-US"/>
          </a:p>
        </p:txBody>
      </p:sp>
    </p:spTree>
    <p:extLst>
      <p:ext uri="{BB962C8B-B14F-4D97-AF65-F5344CB8AC3E}">
        <p14:creationId xmlns:p14="http://schemas.microsoft.com/office/powerpoint/2010/main" val="802836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C63BD6-9A76-3E42-9DF3-1D28BC75B5C8}" type="slidenum">
              <a:rPr lang="en-US" smtClean="0"/>
              <a:t>22</a:t>
            </a:fld>
            <a:endParaRPr lang="en-US"/>
          </a:p>
        </p:txBody>
      </p:sp>
    </p:spTree>
    <p:extLst>
      <p:ext uri="{BB962C8B-B14F-4D97-AF65-F5344CB8AC3E}">
        <p14:creationId xmlns:p14="http://schemas.microsoft.com/office/powerpoint/2010/main" val="2559612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3</a:t>
            </a:fld>
            <a:endParaRPr lang="en-US"/>
          </a:p>
        </p:txBody>
      </p:sp>
    </p:spTree>
    <p:extLst>
      <p:ext uri="{BB962C8B-B14F-4D97-AF65-F5344CB8AC3E}">
        <p14:creationId xmlns:p14="http://schemas.microsoft.com/office/powerpoint/2010/main" val="2250814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3512874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809614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6</a:t>
            </a:fld>
            <a:endParaRPr lang="en-US"/>
          </a:p>
        </p:txBody>
      </p:sp>
    </p:spTree>
    <p:extLst>
      <p:ext uri="{BB962C8B-B14F-4D97-AF65-F5344CB8AC3E}">
        <p14:creationId xmlns:p14="http://schemas.microsoft.com/office/powerpoint/2010/main" val="2711112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7</a:t>
            </a:fld>
            <a:endParaRPr lang="en-US"/>
          </a:p>
        </p:txBody>
      </p:sp>
    </p:spTree>
    <p:extLst>
      <p:ext uri="{BB962C8B-B14F-4D97-AF65-F5344CB8AC3E}">
        <p14:creationId xmlns:p14="http://schemas.microsoft.com/office/powerpoint/2010/main" val="402357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8</a:t>
            </a:fld>
            <a:endParaRPr lang="en-US"/>
          </a:p>
        </p:txBody>
      </p:sp>
    </p:spTree>
    <p:extLst>
      <p:ext uri="{BB962C8B-B14F-4D97-AF65-F5344CB8AC3E}">
        <p14:creationId xmlns:p14="http://schemas.microsoft.com/office/powerpoint/2010/main" val="1104778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9</a:t>
            </a:fld>
            <a:endParaRPr lang="en-US"/>
          </a:p>
        </p:txBody>
      </p:sp>
    </p:spTree>
    <p:extLst>
      <p:ext uri="{BB962C8B-B14F-4D97-AF65-F5344CB8AC3E}">
        <p14:creationId xmlns:p14="http://schemas.microsoft.com/office/powerpoint/2010/main" val="1558273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17" name="Purdue Logo" descr="Purdue Logo">
            <a:extLst>
              <a:ext uri="{FF2B5EF4-FFF2-40B4-BE49-F238E27FC236}">
                <a16:creationId xmlns:a16="http://schemas.microsoft.com/office/drawing/2014/main" id="{7A4725A0-D647-994A-977C-93D29415CC27}"/>
              </a:ext>
            </a:extLst>
          </p:cNvPr>
          <p:cNvPicPr>
            <a:picLocks noChangeAspect="1"/>
          </p:cNvPicPr>
          <p:nvPr userDrawn="1"/>
        </p:nvPicPr>
        <p:blipFill>
          <a:blip r:embed="rId2"/>
          <a:stretch>
            <a:fillRect/>
          </a:stretch>
        </p:blipFill>
        <p:spPr>
          <a:xfrm>
            <a:off x="1020306" y="5972250"/>
            <a:ext cx="2463665" cy="440990"/>
          </a:xfrm>
          <a:prstGeom prst="rect">
            <a:avLst/>
          </a:prstGeom>
        </p:spPr>
      </p:pic>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3"/>
          <a:stretch>
            <a:fillRect/>
          </a:stretch>
        </p:blipFill>
        <p:spPr>
          <a:xfrm>
            <a:off x="9956800" y="0"/>
            <a:ext cx="22352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11/21/2022</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950624"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11/21/2022</a:t>
            </a:fld>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11/21/2022</a:t>
            </a:fld>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06124"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043553"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11/21/2022</a:t>
            </a:fld>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3873"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11/21/2022</a:t>
            </a:fld>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g Md"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11/21/2022</a:t>
            </a:fld>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11/21/2022</a:t>
            </a:fld>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11/21/2022</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1841565" y="1271137"/>
            <a:ext cx="7911945" cy="1477328"/>
          </a:xfrm>
        </p:spPr>
        <p:txBody>
          <a:bodyPr/>
          <a:lstStyle/>
          <a:p>
            <a:pPr algn="ctr"/>
            <a:r>
              <a:rPr lang="en-US" dirty="0">
                <a:latin typeface="Arial Narrow" panose="020B0604020202020204" pitchFamily="34" charset="0"/>
                <a:cs typeface="Arial Narrow" panose="020B0604020202020204" pitchFamily="34" charset="0"/>
              </a:rPr>
              <a:t>Presence of women in sports</a:t>
            </a:r>
          </a:p>
        </p:txBody>
      </p:sp>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1743911" y="2886203"/>
            <a:ext cx="7096269" cy="430887"/>
          </a:xfrm>
        </p:spPr>
        <p:txBody>
          <a:bodyPr/>
          <a:lstStyle/>
          <a:p>
            <a:pPr algn="ctr"/>
            <a:r>
              <a:rPr lang="en-US" sz="2800" dirty="0">
                <a:latin typeface="Arial" panose="020B0604020202020204" pitchFamily="34" charset="0"/>
                <a:cs typeface="Arial" panose="020B0604020202020204" pitchFamily="34" charset="0"/>
              </a:rPr>
              <a:t>	A step towards EQUITY</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a:xfrm>
            <a:off x="11213873" y="6181281"/>
            <a:ext cx="487680" cy="365760"/>
          </a:xfrm>
        </p:spPr>
        <p:txBody>
          <a:bodyPr/>
          <a:lstStyle/>
          <a:p>
            <a:r>
              <a:rPr lang="en-US" dirty="0">
                <a:latin typeface="Arial" panose="020B0604020202020204" pitchFamily="34" charset="0"/>
                <a:cs typeface="Arial" panose="020B0604020202020204" pitchFamily="34" charset="0"/>
              </a:rPr>
              <a:t>1</a:t>
            </a:r>
          </a:p>
        </p:txBody>
      </p:sp>
      <p:pic>
        <p:nvPicPr>
          <p:cNvPr id="8" name="Picture 7">
            <a:extLst>
              <a:ext uri="{FF2B5EF4-FFF2-40B4-BE49-F238E27FC236}">
                <a16:creationId xmlns:a16="http://schemas.microsoft.com/office/drawing/2014/main" id="{721FE749-BF17-6B49-A449-EB162F8AB6F5}"/>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6" name="TextBox 5">
            <a:extLst>
              <a:ext uri="{FF2B5EF4-FFF2-40B4-BE49-F238E27FC236}">
                <a16:creationId xmlns:a16="http://schemas.microsoft.com/office/drawing/2014/main" id="{6BCC48DA-9CCC-CB1C-7147-A0FC6ED70464}"/>
              </a:ext>
            </a:extLst>
          </p:cNvPr>
          <p:cNvSpPr txBox="1"/>
          <p:nvPr/>
        </p:nvSpPr>
        <p:spPr>
          <a:xfrm>
            <a:off x="4252822" y="4091098"/>
            <a:ext cx="3089429" cy="1754326"/>
          </a:xfrm>
          <a:prstGeom prst="rect">
            <a:avLst/>
          </a:prstGeom>
          <a:noFill/>
        </p:spPr>
        <p:txBody>
          <a:bodyPr wrap="square" rtlCol="0">
            <a:spAutoFit/>
          </a:bodyPr>
          <a:lstStyle/>
          <a:p>
            <a:pPr algn="ctr"/>
            <a:r>
              <a:rPr lang="en-US" i="1" u="sng" dirty="0"/>
              <a:t>Presented by</a:t>
            </a:r>
          </a:p>
          <a:p>
            <a:pPr algn="ctr"/>
            <a:endParaRPr lang="en-US" dirty="0"/>
          </a:p>
          <a:p>
            <a:pPr algn="ctr"/>
            <a:r>
              <a:rPr lang="en-US" i="1" dirty="0"/>
              <a:t>Sahithi Kodali</a:t>
            </a:r>
          </a:p>
          <a:p>
            <a:pPr algn="ctr"/>
            <a:r>
              <a:rPr lang="en-US" i="1" dirty="0"/>
              <a:t>Sanskriti Motwani</a:t>
            </a:r>
          </a:p>
          <a:p>
            <a:pPr algn="ctr"/>
            <a:r>
              <a:rPr lang="en-US" i="1" dirty="0"/>
              <a:t>Tejaswini Satish Kumar</a:t>
            </a:r>
          </a:p>
          <a:p>
            <a:pPr marL="342900" indent="-342900">
              <a:buAutoNum type="arabicPeriod"/>
            </a:pPr>
            <a:endParaRPr lang="en-US" dirty="0"/>
          </a:p>
        </p:txBody>
      </p:sp>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10</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2" name="Subtitle">
            <a:extLst>
              <a:ext uri="{FF2B5EF4-FFF2-40B4-BE49-F238E27FC236}">
                <a16:creationId xmlns:a16="http://schemas.microsoft.com/office/drawing/2014/main" id="{39136629-7A05-5E05-FF4C-BF8CC17BC25F}"/>
              </a:ext>
            </a:extLst>
          </p:cNvPr>
          <p:cNvSpPr txBox="1">
            <a:spLocks/>
          </p:cNvSpPr>
          <p:nvPr/>
        </p:nvSpPr>
        <p:spPr>
          <a:xfrm>
            <a:off x="769860" y="452881"/>
            <a:ext cx="7321993" cy="33855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200" b="1" dirty="0">
                <a:solidFill>
                  <a:schemeClr val="accent2"/>
                </a:solidFill>
                <a:latin typeface="Arial" panose="020B0604020202020204" pitchFamily="34" charset="0"/>
                <a:cs typeface="Arial" panose="020B0604020202020204" pitchFamily="34" charset="0"/>
              </a:rPr>
              <a:t>Predict top 5 sports based on physical factors</a:t>
            </a:r>
          </a:p>
        </p:txBody>
      </p:sp>
      <p:sp>
        <p:nvSpPr>
          <p:cNvPr id="3" name="Body Text">
            <a:extLst>
              <a:ext uri="{FF2B5EF4-FFF2-40B4-BE49-F238E27FC236}">
                <a16:creationId xmlns:a16="http://schemas.microsoft.com/office/drawing/2014/main" id="{7C818B59-AD57-07B0-96E4-97931442ED64}"/>
              </a:ext>
            </a:extLst>
          </p:cNvPr>
          <p:cNvSpPr txBox="1">
            <a:spLocks/>
          </p:cNvSpPr>
          <p:nvPr/>
        </p:nvSpPr>
        <p:spPr>
          <a:xfrm>
            <a:off x="1123038" y="844831"/>
            <a:ext cx="6615635" cy="338554"/>
          </a:xfrm>
          <a:prstGeom prst="rect">
            <a:avLst/>
          </a:prstGeom>
        </p:spPr>
        <p:txBody>
          <a:bodyPr>
            <a:normAutofit fontScale="3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
            </a:pPr>
            <a:r>
              <a:rPr lang="en-US" sz="5500" dirty="0">
                <a:latin typeface="Arial" panose="020B0604020202020204" pitchFamily="34" charset="0"/>
                <a:cs typeface="Arial" panose="020B0604020202020204" pitchFamily="34" charset="0"/>
              </a:rPr>
              <a:t>Using Neural Networks</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BBE6B4F-7629-3391-E71B-B4D5F19163F1}"/>
              </a:ext>
            </a:extLst>
          </p:cNvPr>
          <p:cNvPicPr>
            <a:picLocks noChangeAspect="1"/>
          </p:cNvPicPr>
          <p:nvPr/>
        </p:nvPicPr>
        <p:blipFill>
          <a:blip r:embed="rId4"/>
          <a:stretch>
            <a:fillRect/>
          </a:stretch>
        </p:blipFill>
        <p:spPr>
          <a:xfrm>
            <a:off x="1314053" y="1329975"/>
            <a:ext cx="3844115" cy="4594818"/>
          </a:xfrm>
          <a:prstGeom prst="rect">
            <a:avLst/>
          </a:prstGeom>
        </p:spPr>
      </p:pic>
      <p:pic>
        <p:nvPicPr>
          <p:cNvPr id="11" name="Picture 10" descr="Chart&#10;&#10;Description automatically generated with medium confidence">
            <a:extLst>
              <a:ext uri="{FF2B5EF4-FFF2-40B4-BE49-F238E27FC236}">
                <a16:creationId xmlns:a16="http://schemas.microsoft.com/office/drawing/2014/main" id="{190CEA33-42BE-47D2-DF4B-3F2A781C25F1}"/>
              </a:ext>
            </a:extLst>
          </p:cNvPr>
          <p:cNvPicPr>
            <a:picLocks noChangeAspect="1"/>
          </p:cNvPicPr>
          <p:nvPr/>
        </p:nvPicPr>
        <p:blipFill>
          <a:blip r:embed="rId5"/>
          <a:stretch>
            <a:fillRect/>
          </a:stretch>
        </p:blipFill>
        <p:spPr>
          <a:xfrm>
            <a:off x="5765277" y="1227501"/>
            <a:ext cx="4000864" cy="4711544"/>
          </a:xfrm>
          <a:prstGeom prst="rect">
            <a:avLst/>
          </a:prstGeom>
        </p:spPr>
      </p:pic>
      <p:sp>
        <p:nvSpPr>
          <p:cNvPr id="6" name="TextBox 5">
            <a:extLst>
              <a:ext uri="{FF2B5EF4-FFF2-40B4-BE49-F238E27FC236}">
                <a16:creationId xmlns:a16="http://schemas.microsoft.com/office/drawing/2014/main" id="{0476D0C8-6B3B-ED14-5173-9096D063010B}"/>
              </a:ext>
            </a:extLst>
          </p:cNvPr>
          <p:cNvSpPr txBox="1"/>
          <p:nvPr/>
        </p:nvSpPr>
        <p:spPr>
          <a:xfrm>
            <a:off x="2978304" y="1184173"/>
            <a:ext cx="880369" cy="215444"/>
          </a:xfrm>
          <a:prstGeom prst="rect">
            <a:avLst/>
          </a:prstGeom>
          <a:noFill/>
        </p:spPr>
        <p:txBody>
          <a:bodyPr wrap="none" rtlCol="0">
            <a:spAutoFit/>
          </a:bodyPr>
          <a:lstStyle/>
          <a:p>
            <a:r>
              <a:rPr lang="en-US" sz="800" dirty="0">
                <a:solidFill>
                  <a:schemeClr val="bg1">
                    <a:lumMod val="65000"/>
                    <a:lumOff val="35000"/>
                  </a:schemeClr>
                </a:solidFill>
              </a:rPr>
              <a:t>Training results</a:t>
            </a:r>
          </a:p>
        </p:txBody>
      </p:sp>
      <p:sp>
        <p:nvSpPr>
          <p:cNvPr id="7" name="TextBox 6">
            <a:extLst>
              <a:ext uri="{FF2B5EF4-FFF2-40B4-BE49-F238E27FC236}">
                <a16:creationId xmlns:a16="http://schemas.microsoft.com/office/drawing/2014/main" id="{817074C1-FC76-B1FB-E0DF-12C0F1614B53}"/>
              </a:ext>
            </a:extLst>
          </p:cNvPr>
          <p:cNvSpPr txBox="1"/>
          <p:nvPr/>
        </p:nvSpPr>
        <p:spPr>
          <a:xfrm>
            <a:off x="3429691" y="1844963"/>
            <a:ext cx="880369" cy="215444"/>
          </a:xfrm>
          <a:prstGeom prst="rect">
            <a:avLst/>
          </a:prstGeom>
          <a:noFill/>
        </p:spPr>
        <p:txBody>
          <a:bodyPr wrap="none" rtlCol="0">
            <a:spAutoFit/>
          </a:bodyPr>
          <a:lstStyle/>
          <a:p>
            <a:r>
              <a:rPr lang="en-US" sz="800" dirty="0">
                <a:solidFill>
                  <a:schemeClr val="bg1">
                    <a:lumMod val="65000"/>
                    <a:lumOff val="35000"/>
                  </a:schemeClr>
                </a:solidFill>
              </a:rPr>
              <a:t>Training results</a:t>
            </a:r>
          </a:p>
        </p:txBody>
      </p:sp>
      <p:sp>
        <p:nvSpPr>
          <p:cNvPr id="10" name="TextBox 9">
            <a:extLst>
              <a:ext uri="{FF2B5EF4-FFF2-40B4-BE49-F238E27FC236}">
                <a16:creationId xmlns:a16="http://schemas.microsoft.com/office/drawing/2014/main" id="{A2801EF3-48DC-690D-85DD-8D06A0ABC4CD}"/>
              </a:ext>
            </a:extLst>
          </p:cNvPr>
          <p:cNvSpPr txBox="1"/>
          <p:nvPr/>
        </p:nvSpPr>
        <p:spPr>
          <a:xfrm>
            <a:off x="7298488" y="1087785"/>
            <a:ext cx="840295" cy="215444"/>
          </a:xfrm>
          <a:prstGeom prst="rect">
            <a:avLst/>
          </a:prstGeom>
          <a:noFill/>
        </p:spPr>
        <p:txBody>
          <a:bodyPr wrap="none" rtlCol="0">
            <a:spAutoFit/>
          </a:bodyPr>
          <a:lstStyle/>
          <a:p>
            <a:r>
              <a:rPr lang="en-US" sz="800" dirty="0">
                <a:solidFill>
                  <a:schemeClr val="bg1">
                    <a:lumMod val="65000"/>
                    <a:lumOff val="35000"/>
                  </a:schemeClr>
                </a:solidFill>
              </a:rPr>
              <a:t>Testing results</a:t>
            </a:r>
          </a:p>
        </p:txBody>
      </p:sp>
    </p:spTree>
    <p:extLst>
      <p:ext uri="{BB962C8B-B14F-4D97-AF65-F5344CB8AC3E}">
        <p14:creationId xmlns:p14="http://schemas.microsoft.com/office/powerpoint/2010/main" val="2191463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11</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2" name="Subtitle">
            <a:extLst>
              <a:ext uri="{FF2B5EF4-FFF2-40B4-BE49-F238E27FC236}">
                <a16:creationId xmlns:a16="http://schemas.microsoft.com/office/drawing/2014/main" id="{39136629-7A05-5E05-FF4C-BF8CC17BC25F}"/>
              </a:ext>
            </a:extLst>
          </p:cNvPr>
          <p:cNvSpPr txBox="1">
            <a:spLocks/>
          </p:cNvSpPr>
          <p:nvPr/>
        </p:nvSpPr>
        <p:spPr>
          <a:xfrm>
            <a:off x="769860" y="421676"/>
            <a:ext cx="7321993" cy="33855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200" b="1" dirty="0">
                <a:solidFill>
                  <a:schemeClr val="accent2"/>
                </a:solidFill>
                <a:latin typeface="Arial" panose="020B0604020202020204" pitchFamily="34" charset="0"/>
                <a:cs typeface="Arial" panose="020B0604020202020204" pitchFamily="34" charset="0"/>
              </a:rPr>
              <a:t>Predict top 5 sports based on physical factors</a:t>
            </a:r>
          </a:p>
        </p:txBody>
      </p:sp>
      <p:sp>
        <p:nvSpPr>
          <p:cNvPr id="3" name="Body Text">
            <a:extLst>
              <a:ext uri="{FF2B5EF4-FFF2-40B4-BE49-F238E27FC236}">
                <a16:creationId xmlns:a16="http://schemas.microsoft.com/office/drawing/2014/main" id="{7C818B59-AD57-07B0-96E4-97931442ED64}"/>
              </a:ext>
            </a:extLst>
          </p:cNvPr>
          <p:cNvSpPr txBox="1">
            <a:spLocks/>
          </p:cNvSpPr>
          <p:nvPr/>
        </p:nvSpPr>
        <p:spPr>
          <a:xfrm>
            <a:off x="1071700" y="872734"/>
            <a:ext cx="6615635" cy="338554"/>
          </a:xfrm>
          <a:prstGeom prst="rect">
            <a:avLst/>
          </a:prstGeom>
        </p:spPr>
        <p:txBody>
          <a:bodyPr>
            <a:normAutofit fontScale="3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
            </a:pPr>
            <a:r>
              <a:rPr lang="en-US" sz="5500" dirty="0">
                <a:latin typeface="Arial" panose="020B0604020202020204" pitchFamily="34" charset="0"/>
                <a:cs typeface="Arial" panose="020B0604020202020204" pitchFamily="34" charset="0"/>
              </a:rPr>
              <a:t>Comparing results of Decision Tree and Neural Network</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pic>
        <p:nvPicPr>
          <p:cNvPr id="12" name="Picture 11" descr="Text&#10;&#10;Description automatically generated">
            <a:extLst>
              <a:ext uri="{FF2B5EF4-FFF2-40B4-BE49-F238E27FC236}">
                <a16:creationId xmlns:a16="http://schemas.microsoft.com/office/drawing/2014/main" id="{0FCDEC50-19A5-84AB-3137-54FBC3439198}"/>
              </a:ext>
            </a:extLst>
          </p:cNvPr>
          <p:cNvPicPr>
            <a:picLocks noChangeAspect="1"/>
          </p:cNvPicPr>
          <p:nvPr/>
        </p:nvPicPr>
        <p:blipFill rotWithShape="1">
          <a:blip r:embed="rId4"/>
          <a:srcRect r="876"/>
          <a:stretch/>
        </p:blipFill>
        <p:spPr>
          <a:xfrm>
            <a:off x="1728704" y="3577800"/>
            <a:ext cx="7069068" cy="2405362"/>
          </a:xfrm>
          <a:prstGeom prst="rect">
            <a:avLst/>
          </a:prstGeom>
        </p:spPr>
      </p:pic>
      <p:pic>
        <p:nvPicPr>
          <p:cNvPr id="7" name="Picture 6" descr="Text&#10;&#10;Description automatically generated">
            <a:extLst>
              <a:ext uri="{FF2B5EF4-FFF2-40B4-BE49-F238E27FC236}">
                <a16:creationId xmlns:a16="http://schemas.microsoft.com/office/drawing/2014/main" id="{E2062642-104C-3D3A-EA39-6B8BFA8871C4}"/>
              </a:ext>
            </a:extLst>
          </p:cNvPr>
          <p:cNvPicPr>
            <a:picLocks noChangeAspect="1"/>
          </p:cNvPicPr>
          <p:nvPr/>
        </p:nvPicPr>
        <p:blipFill>
          <a:blip r:embed="rId5"/>
          <a:stretch>
            <a:fillRect/>
          </a:stretch>
        </p:blipFill>
        <p:spPr>
          <a:xfrm>
            <a:off x="1717838" y="1172438"/>
            <a:ext cx="7079934" cy="2405362"/>
          </a:xfrm>
          <a:prstGeom prst="rect">
            <a:avLst/>
          </a:prstGeom>
        </p:spPr>
      </p:pic>
      <p:sp>
        <p:nvSpPr>
          <p:cNvPr id="15" name="Rectangle 14">
            <a:extLst>
              <a:ext uri="{FF2B5EF4-FFF2-40B4-BE49-F238E27FC236}">
                <a16:creationId xmlns:a16="http://schemas.microsoft.com/office/drawing/2014/main" id="{182DFE04-314B-DD0D-E41A-E5D461598B51}"/>
              </a:ext>
            </a:extLst>
          </p:cNvPr>
          <p:cNvSpPr/>
          <p:nvPr/>
        </p:nvSpPr>
        <p:spPr>
          <a:xfrm>
            <a:off x="3167341" y="5454242"/>
            <a:ext cx="1937319" cy="337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0B3701-9BC7-2847-E863-31B41A523A9E}"/>
              </a:ext>
            </a:extLst>
          </p:cNvPr>
          <p:cNvSpPr/>
          <p:nvPr/>
        </p:nvSpPr>
        <p:spPr>
          <a:xfrm>
            <a:off x="3097800" y="2139519"/>
            <a:ext cx="914908" cy="404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996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12</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6" name="Date">
            <a:extLst>
              <a:ext uri="{FF2B5EF4-FFF2-40B4-BE49-F238E27FC236}">
                <a16:creationId xmlns:a16="http://schemas.microsoft.com/office/drawing/2014/main" id="{E9B2EEEF-0AFC-CC76-3875-B6BF6E5962D4}"/>
              </a:ext>
            </a:extLst>
          </p:cNvPr>
          <p:cNvSpPr txBox="1">
            <a:spLocks/>
          </p:cNvSpPr>
          <p:nvPr/>
        </p:nvSpPr>
        <p:spPr>
          <a:xfrm>
            <a:off x="10032276" y="7595971"/>
            <a:ext cx="1142267" cy="323968"/>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accent4">
                    <a:alpha val="70000"/>
                  </a:schemeClr>
                </a:solidFill>
                <a:latin typeface="Acumin Pro" panose="020B0504020202020204" pitchFamily="34" charset="77"/>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7" name="Slide Number">
            <a:extLst>
              <a:ext uri="{FF2B5EF4-FFF2-40B4-BE49-F238E27FC236}">
                <a16:creationId xmlns:a16="http://schemas.microsoft.com/office/drawing/2014/main" id="{3F9EC770-D1CB-96DE-E205-FED4AE57F6E5}"/>
              </a:ext>
            </a:extLst>
          </p:cNvPr>
          <p:cNvSpPr txBox="1">
            <a:spLocks/>
          </p:cNvSpPr>
          <p:nvPr/>
        </p:nvSpPr>
        <p:spPr>
          <a:xfrm>
            <a:off x="11206124" y="7575075"/>
            <a:ext cx="487680" cy="365760"/>
          </a:xfrm>
          <a:prstGeom prst="ellipse">
            <a:avLst/>
          </a:prstGeom>
          <a:noFill/>
        </p:spPr>
        <p:txBody>
          <a:bodyPr vert="horz" lIns="18288" tIns="45720" rIns="18288" bIns="45720" rtlCol="0" anchor="ctr">
            <a:noAutofit/>
          </a:bodyPr>
          <a:lstStyle>
            <a:defPPr>
              <a:defRPr lang="en-US"/>
            </a:defPPr>
            <a:lvl1pPr marL="0" algn="ctr" defTabSz="457200" rtl="0" eaLnBrk="1" latinLnBrk="0" hangingPunct="1">
              <a:defRPr sz="1000" b="1" i="0" kern="1200" spc="0" baseline="0">
                <a:solidFill>
                  <a:schemeClr val="accent4"/>
                </a:solidFill>
                <a:latin typeface="Acumin Pro Semibold" panose="020B0504020202020204" pitchFamily="34" charset="77"/>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latin typeface="Arial" panose="020B0604020202020204" pitchFamily="34" charset="0"/>
                <a:cs typeface="Arial" panose="020B0604020202020204" pitchFamily="34" charset="0"/>
              </a:rPr>
              <a:pPr/>
              <a:t>12</a:t>
            </a:fld>
            <a:endParaRPr lang="en-US" dirty="0">
              <a:latin typeface="Arial" panose="020B0604020202020204" pitchFamily="34" charset="0"/>
              <a:cs typeface="Arial" panose="020B0604020202020204" pitchFamily="34" charset="0"/>
            </a:endParaRPr>
          </a:p>
        </p:txBody>
      </p:sp>
      <p:sp>
        <p:nvSpPr>
          <p:cNvPr id="10" name="Subtitle">
            <a:extLst>
              <a:ext uri="{FF2B5EF4-FFF2-40B4-BE49-F238E27FC236}">
                <a16:creationId xmlns:a16="http://schemas.microsoft.com/office/drawing/2014/main" id="{B6035686-E421-7C5A-8C1C-C21FFA1F3C4A}"/>
              </a:ext>
            </a:extLst>
          </p:cNvPr>
          <p:cNvSpPr txBox="1">
            <a:spLocks/>
          </p:cNvSpPr>
          <p:nvPr/>
        </p:nvSpPr>
        <p:spPr>
          <a:xfrm>
            <a:off x="594804" y="545964"/>
            <a:ext cx="11274641" cy="33855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200" b="1" dirty="0">
                <a:solidFill>
                  <a:schemeClr val="accent2"/>
                </a:solidFill>
                <a:latin typeface="Arial" panose="020B0604020202020204" pitchFamily="34" charset="0"/>
                <a:cs typeface="Arial" panose="020B0604020202020204" pitchFamily="34" charset="0"/>
              </a:rPr>
              <a:t>Predict if a female player can achieve a medal based on sport, physical and regional factors</a:t>
            </a:r>
          </a:p>
        </p:txBody>
      </p:sp>
      <p:sp>
        <p:nvSpPr>
          <p:cNvPr id="11" name="Body Text">
            <a:extLst>
              <a:ext uri="{FF2B5EF4-FFF2-40B4-BE49-F238E27FC236}">
                <a16:creationId xmlns:a16="http://schemas.microsoft.com/office/drawing/2014/main" id="{A245CF95-F47C-692C-E6A6-E465703D032C}"/>
              </a:ext>
            </a:extLst>
          </p:cNvPr>
          <p:cNvSpPr txBox="1">
            <a:spLocks/>
          </p:cNvSpPr>
          <p:nvPr/>
        </p:nvSpPr>
        <p:spPr>
          <a:xfrm>
            <a:off x="1071700" y="1335576"/>
            <a:ext cx="6615635" cy="338554"/>
          </a:xfrm>
          <a:prstGeom prst="rect">
            <a:avLst/>
          </a:prstGeom>
        </p:spPr>
        <p:txBody>
          <a:bodyPr>
            <a:normAutofit fontScale="3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
            </a:pPr>
            <a:r>
              <a:rPr lang="en-US" sz="5500" dirty="0">
                <a:latin typeface="Arial" panose="020B0604020202020204" pitchFamily="34" charset="0"/>
                <a:cs typeface="Arial" panose="020B0604020202020204" pitchFamily="34" charset="0"/>
              </a:rPr>
              <a:t>Using Random Forest</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E9437303-5039-5ED9-F2EB-6B1770651EB8}"/>
              </a:ext>
            </a:extLst>
          </p:cNvPr>
          <p:cNvPicPr>
            <a:picLocks noChangeAspect="1"/>
          </p:cNvPicPr>
          <p:nvPr/>
        </p:nvPicPr>
        <p:blipFill>
          <a:blip r:embed="rId4"/>
          <a:stretch>
            <a:fillRect/>
          </a:stretch>
        </p:blipFill>
        <p:spPr>
          <a:xfrm>
            <a:off x="2604258" y="1709977"/>
            <a:ext cx="4566070" cy="3812447"/>
          </a:xfrm>
          <a:prstGeom prst="rect">
            <a:avLst/>
          </a:prstGeom>
        </p:spPr>
      </p:pic>
    </p:spTree>
    <p:extLst>
      <p:ext uri="{BB962C8B-B14F-4D97-AF65-F5344CB8AC3E}">
        <p14:creationId xmlns:p14="http://schemas.microsoft.com/office/powerpoint/2010/main" val="247383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13</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2" name="Subtitle">
            <a:extLst>
              <a:ext uri="{FF2B5EF4-FFF2-40B4-BE49-F238E27FC236}">
                <a16:creationId xmlns:a16="http://schemas.microsoft.com/office/drawing/2014/main" id="{CAA49C98-201E-0BB7-051C-3E9F2EAC781E}"/>
              </a:ext>
            </a:extLst>
          </p:cNvPr>
          <p:cNvSpPr txBox="1">
            <a:spLocks/>
          </p:cNvSpPr>
          <p:nvPr/>
        </p:nvSpPr>
        <p:spPr>
          <a:xfrm>
            <a:off x="594804" y="356930"/>
            <a:ext cx="11274641" cy="33855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200" b="1" dirty="0">
                <a:solidFill>
                  <a:schemeClr val="accent2"/>
                </a:solidFill>
                <a:latin typeface="Arial" panose="020B0604020202020204" pitchFamily="34" charset="0"/>
                <a:cs typeface="Arial" panose="020B0604020202020204" pitchFamily="34" charset="0"/>
              </a:rPr>
              <a:t>Predict if a player can achieve a medal based on sport, physical and regional factors using a few other classifiers</a:t>
            </a:r>
          </a:p>
        </p:txBody>
      </p:sp>
      <p:sp>
        <p:nvSpPr>
          <p:cNvPr id="3" name="Body Text">
            <a:extLst>
              <a:ext uri="{FF2B5EF4-FFF2-40B4-BE49-F238E27FC236}">
                <a16:creationId xmlns:a16="http://schemas.microsoft.com/office/drawing/2014/main" id="{638ECB51-213C-8DFC-4C04-5B53C70C97AA}"/>
              </a:ext>
            </a:extLst>
          </p:cNvPr>
          <p:cNvSpPr txBox="1">
            <a:spLocks/>
          </p:cNvSpPr>
          <p:nvPr/>
        </p:nvSpPr>
        <p:spPr>
          <a:xfrm>
            <a:off x="1087275" y="1109733"/>
            <a:ext cx="6615635" cy="338554"/>
          </a:xfrm>
          <a:prstGeom prst="rect">
            <a:avLst/>
          </a:prstGeom>
        </p:spPr>
        <p:txBody>
          <a:bodyPr>
            <a:normAutofit fontScale="3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
            </a:pPr>
            <a:r>
              <a:rPr lang="en-US" sz="5500" dirty="0">
                <a:latin typeface="Arial" panose="020B0604020202020204" pitchFamily="34" charset="0"/>
                <a:cs typeface="Arial" panose="020B0604020202020204" pitchFamily="34" charset="0"/>
              </a:rPr>
              <a:t>Using KNN, Logistic and Naïve Bayes</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pic>
        <p:nvPicPr>
          <p:cNvPr id="6" name="Content Placeholder 9">
            <a:extLst>
              <a:ext uri="{FF2B5EF4-FFF2-40B4-BE49-F238E27FC236}">
                <a16:creationId xmlns:a16="http://schemas.microsoft.com/office/drawing/2014/main" id="{7E778A54-445D-4B65-B223-90EAAA727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855" y="1413963"/>
            <a:ext cx="4209484" cy="2874970"/>
          </a:xfrm>
          <a:prstGeom prst="rect">
            <a:avLst/>
          </a:prstGeom>
        </p:spPr>
      </p:pic>
      <p:pic>
        <p:nvPicPr>
          <p:cNvPr id="7" name="Picture 6">
            <a:extLst>
              <a:ext uri="{FF2B5EF4-FFF2-40B4-BE49-F238E27FC236}">
                <a16:creationId xmlns:a16="http://schemas.microsoft.com/office/drawing/2014/main" id="{C85875BD-DDBD-A074-A337-D4688167A02F}"/>
              </a:ext>
            </a:extLst>
          </p:cNvPr>
          <p:cNvPicPr>
            <a:picLocks noChangeAspect="1"/>
          </p:cNvPicPr>
          <p:nvPr/>
        </p:nvPicPr>
        <p:blipFill rotWithShape="1">
          <a:blip r:embed="rId5">
            <a:extLst>
              <a:ext uri="{28A0092B-C50C-407E-A947-70E740481C1C}">
                <a14:useLocalDpi xmlns:a14="http://schemas.microsoft.com/office/drawing/2010/main" val="0"/>
              </a:ext>
            </a:extLst>
          </a:blip>
          <a:srcRect b="3148"/>
          <a:stretch/>
        </p:blipFill>
        <p:spPr>
          <a:xfrm>
            <a:off x="5973624" y="1379913"/>
            <a:ext cx="4058652" cy="2909020"/>
          </a:xfrm>
          <a:prstGeom prst="rect">
            <a:avLst/>
          </a:prstGeom>
        </p:spPr>
      </p:pic>
      <p:sp>
        <p:nvSpPr>
          <p:cNvPr id="11" name="TextBox 10">
            <a:extLst>
              <a:ext uri="{FF2B5EF4-FFF2-40B4-BE49-F238E27FC236}">
                <a16:creationId xmlns:a16="http://schemas.microsoft.com/office/drawing/2014/main" id="{1F8685F9-747D-5538-2BD0-C9B551C74DC6}"/>
              </a:ext>
            </a:extLst>
          </p:cNvPr>
          <p:cNvSpPr txBox="1"/>
          <p:nvPr/>
        </p:nvSpPr>
        <p:spPr>
          <a:xfrm>
            <a:off x="438416" y="4371651"/>
            <a:ext cx="10181458" cy="646331"/>
          </a:xfrm>
          <a:prstGeom prst="rect">
            <a:avLst/>
          </a:prstGeom>
          <a:noFill/>
        </p:spPr>
        <p:txBody>
          <a:bodyPr wrap="square">
            <a:spAutoFit/>
          </a:bodyPr>
          <a:lstStyle/>
          <a:p>
            <a:pPr marL="0" indent="0">
              <a:buNone/>
            </a:pPr>
            <a:r>
              <a:rPr lang="en-US" sz="1800" b="1" dirty="0">
                <a:solidFill>
                  <a:schemeClr val="accent2"/>
                </a:solidFill>
                <a:latin typeface="Arial" panose="020B0604020202020204" pitchFamily="34" charset="0"/>
                <a:cs typeface="Arial" panose="020B0604020202020204" pitchFamily="34" charset="0"/>
              </a:rPr>
              <a:t>Understanding importance of feature vectors in predicting female athletes' performance in Olympics</a:t>
            </a:r>
          </a:p>
        </p:txBody>
      </p:sp>
      <p:sp>
        <p:nvSpPr>
          <p:cNvPr id="12" name="Body Text">
            <a:extLst>
              <a:ext uri="{FF2B5EF4-FFF2-40B4-BE49-F238E27FC236}">
                <a16:creationId xmlns:a16="http://schemas.microsoft.com/office/drawing/2014/main" id="{75663614-C4AE-E23C-1770-C8DDB2DF9141}"/>
              </a:ext>
            </a:extLst>
          </p:cNvPr>
          <p:cNvSpPr txBox="1">
            <a:spLocks/>
          </p:cNvSpPr>
          <p:nvPr/>
        </p:nvSpPr>
        <p:spPr>
          <a:xfrm>
            <a:off x="1071700" y="5100700"/>
            <a:ext cx="8730026" cy="646331"/>
          </a:xfrm>
          <a:prstGeom prst="rect">
            <a:avLst/>
          </a:prstGeom>
        </p:spPr>
        <p:txBody>
          <a:bodyPr>
            <a:normAutofit fontScale="25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buClr>
                <a:schemeClr val="accent2"/>
              </a:buClr>
              <a:buFont typeface="Wingdings" panose="05000000000000000000" pitchFamily="2" charset="2"/>
              <a:buChar char="§"/>
            </a:pPr>
            <a:r>
              <a:rPr lang="en-US" sz="7200" dirty="0"/>
              <a:t>There are multiple factors that affect participation and performance.</a:t>
            </a:r>
          </a:p>
          <a:p>
            <a:pPr lvl="1">
              <a:buFont typeface="Wingdings" panose="05000000000000000000" pitchFamily="2" charset="2"/>
              <a:buChar char="§"/>
            </a:pPr>
            <a:r>
              <a:rPr lang="en-US" sz="7200" dirty="0"/>
              <a:t>In the dataset, the feature vector “country” has the highest coefficiency.</a:t>
            </a:r>
          </a:p>
          <a:p>
            <a:pPr lvl="1">
              <a:buClr>
                <a:schemeClr val="accent2"/>
              </a:buClr>
              <a:buFont typeface="Wingdings" pitchFamily="2" charset="2"/>
              <a:buChar char="Ø"/>
            </a:pPr>
            <a:endParaRPr lang="en-US" sz="7200" dirty="0"/>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1607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14</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2" name="Subtitle">
            <a:extLst>
              <a:ext uri="{FF2B5EF4-FFF2-40B4-BE49-F238E27FC236}">
                <a16:creationId xmlns:a16="http://schemas.microsoft.com/office/drawing/2014/main" id="{3E37569B-1183-1817-B3E7-8DF5FE775061}"/>
              </a:ext>
            </a:extLst>
          </p:cNvPr>
          <p:cNvSpPr txBox="1">
            <a:spLocks/>
          </p:cNvSpPr>
          <p:nvPr/>
        </p:nvSpPr>
        <p:spPr>
          <a:xfrm>
            <a:off x="907607" y="619987"/>
            <a:ext cx="7321993" cy="33855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200" b="1" dirty="0">
                <a:solidFill>
                  <a:schemeClr val="accent2"/>
                </a:solidFill>
                <a:latin typeface="Arial" panose="020B0604020202020204" pitchFamily="34" charset="0"/>
                <a:cs typeface="Arial" panose="020B0604020202020204" pitchFamily="34" charset="0"/>
              </a:rPr>
              <a:t>Improve your Tennis Game !!!</a:t>
            </a:r>
          </a:p>
        </p:txBody>
      </p:sp>
      <p:sp>
        <p:nvSpPr>
          <p:cNvPr id="3" name="Body Text">
            <a:extLst>
              <a:ext uri="{FF2B5EF4-FFF2-40B4-BE49-F238E27FC236}">
                <a16:creationId xmlns:a16="http://schemas.microsoft.com/office/drawing/2014/main" id="{DBEE899C-4907-3E67-E8E9-E34BA15E7B4F}"/>
              </a:ext>
            </a:extLst>
          </p:cNvPr>
          <p:cNvSpPr txBox="1">
            <a:spLocks/>
          </p:cNvSpPr>
          <p:nvPr/>
        </p:nvSpPr>
        <p:spPr>
          <a:xfrm>
            <a:off x="1071700" y="1277878"/>
            <a:ext cx="7157900" cy="859813"/>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
            </a:pPr>
            <a:r>
              <a:rPr lang="en-US" dirty="0"/>
              <a:t>What statistics lead to the most wins?</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graphicFrame>
        <p:nvGraphicFramePr>
          <p:cNvPr id="9" name="Google Shape;56;p13">
            <a:extLst>
              <a:ext uri="{FF2B5EF4-FFF2-40B4-BE49-F238E27FC236}">
                <a16:creationId xmlns:a16="http://schemas.microsoft.com/office/drawing/2014/main" id="{B5A60E48-8A44-CB20-7BBA-0CF6FC125823}"/>
              </a:ext>
            </a:extLst>
          </p:cNvPr>
          <p:cNvGraphicFramePr/>
          <p:nvPr>
            <p:extLst>
              <p:ext uri="{D42A27DB-BD31-4B8C-83A1-F6EECF244321}">
                <p14:modId xmlns:p14="http://schemas.microsoft.com/office/powerpoint/2010/main" val="477529081"/>
              </p:ext>
            </p:extLst>
          </p:nvPr>
        </p:nvGraphicFramePr>
        <p:xfrm>
          <a:off x="1611835" y="2273637"/>
          <a:ext cx="7555730" cy="2713766"/>
        </p:xfrm>
        <a:graphic>
          <a:graphicData uri="http://schemas.openxmlformats.org/drawingml/2006/table">
            <a:tbl>
              <a:tblPr>
                <a:noFill/>
              </a:tblPr>
              <a:tblGrid>
                <a:gridCol w="1079390">
                  <a:extLst>
                    <a:ext uri="{9D8B030D-6E8A-4147-A177-3AD203B41FA5}">
                      <a16:colId xmlns:a16="http://schemas.microsoft.com/office/drawing/2014/main" val="20000"/>
                    </a:ext>
                  </a:extLst>
                </a:gridCol>
                <a:gridCol w="1079390">
                  <a:extLst>
                    <a:ext uri="{9D8B030D-6E8A-4147-A177-3AD203B41FA5}">
                      <a16:colId xmlns:a16="http://schemas.microsoft.com/office/drawing/2014/main" val="20001"/>
                    </a:ext>
                  </a:extLst>
                </a:gridCol>
                <a:gridCol w="1079390">
                  <a:extLst>
                    <a:ext uri="{9D8B030D-6E8A-4147-A177-3AD203B41FA5}">
                      <a16:colId xmlns:a16="http://schemas.microsoft.com/office/drawing/2014/main" val="20002"/>
                    </a:ext>
                  </a:extLst>
                </a:gridCol>
                <a:gridCol w="1079390">
                  <a:extLst>
                    <a:ext uri="{9D8B030D-6E8A-4147-A177-3AD203B41FA5}">
                      <a16:colId xmlns:a16="http://schemas.microsoft.com/office/drawing/2014/main" val="20003"/>
                    </a:ext>
                  </a:extLst>
                </a:gridCol>
                <a:gridCol w="1079390">
                  <a:extLst>
                    <a:ext uri="{9D8B030D-6E8A-4147-A177-3AD203B41FA5}">
                      <a16:colId xmlns:a16="http://schemas.microsoft.com/office/drawing/2014/main" val="20004"/>
                    </a:ext>
                  </a:extLst>
                </a:gridCol>
                <a:gridCol w="1079390">
                  <a:extLst>
                    <a:ext uri="{9D8B030D-6E8A-4147-A177-3AD203B41FA5}">
                      <a16:colId xmlns:a16="http://schemas.microsoft.com/office/drawing/2014/main" val="20005"/>
                    </a:ext>
                  </a:extLst>
                </a:gridCol>
                <a:gridCol w="1079390">
                  <a:extLst>
                    <a:ext uri="{9D8B030D-6E8A-4147-A177-3AD203B41FA5}">
                      <a16:colId xmlns:a16="http://schemas.microsoft.com/office/drawing/2014/main" val="20006"/>
                    </a:ext>
                  </a:extLst>
                </a:gridCol>
              </a:tblGrid>
              <a:tr h="456421">
                <a:tc>
                  <a:txBody>
                    <a:bodyPr/>
                    <a:lstStyle/>
                    <a:p>
                      <a:pPr marL="0" lvl="0" indent="0" algn="l" rtl="0">
                        <a:lnSpc>
                          <a:spcPct val="115000"/>
                        </a:lnSpc>
                        <a:spcBef>
                          <a:spcPts val="0"/>
                        </a:spcBef>
                        <a:spcAft>
                          <a:spcPts val="0"/>
                        </a:spcAft>
                        <a:buNone/>
                      </a:pPr>
                      <a:r>
                        <a:rPr lang="en" sz="1000" dirty="0"/>
                        <a:t>tourney_id</a:t>
                      </a:r>
                      <a:endParaRPr sz="1000" dirty="0"/>
                    </a:p>
                  </a:txBody>
                  <a:tcPr marL="28575" marR="28575" marT="19050" marB="19050" anchor="b"/>
                </a:tc>
                <a:tc>
                  <a:txBody>
                    <a:bodyPr/>
                    <a:lstStyle/>
                    <a:p>
                      <a:pPr marL="0" lvl="0" indent="0" algn="l" rtl="0">
                        <a:lnSpc>
                          <a:spcPct val="115000"/>
                        </a:lnSpc>
                        <a:spcBef>
                          <a:spcPts val="0"/>
                        </a:spcBef>
                        <a:spcAft>
                          <a:spcPts val="0"/>
                        </a:spcAft>
                        <a:buNone/>
                      </a:pPr>
                      <a:r>
                        <a:rPr lang="en" sz="1000" dirty="0"/>
                        <a:t>tourney_name</a:t>
                      </a:r>
                      <a:endParaRPr sz="1000" dirty="0"/>
                    </a:p>
                  </a:txBody>
                  <a:tcPr marL="28575" marR="28575" marT="19050" marB="19050" anchor="b"/>
                </a:tc>
                <a:tc>
                  <a:txBody>
                    <a:bodyPr/>
                    <a:lstStyle/>
                    <a:p>
                      <a:pPr marL="0" lvl="0" indent="0" algn="l" rtl="0">
                        <a:lnSpc>
                          <a:spcPct val="115000"/>
                        </a:lnSpc>
                        <a:spcBef>
                          <a:spcPts val="0"/>
                        </a:spcBef>
                        <a:spcAft>
                          <a:spcPts val="0"/>
                        </a:spcAft>
                        <a:buNone/>
                      </a:pPr>
                      <a:r>
                        <a:rPr lang="en" sz="1000" dirty="0"/>
                        <a:t>surface</a:t>
                      </a:r>
                      <a:endParaRPr sz="1000" dirty="0"/>
                    </a:p>
                  </a:txBody>
                  <a:tcPr marL="28575" marR="28575" marT="19050" marB="19050" anchor="b"/>
                </a:tc>
                <a:tc>
                  <a:txBody>
                    <a:bodyPr/>
                    <a:lstStyle/>
                    <a:p>
                      <a:pPr marL="0" lvl="0" indent="0" algn="l" rtl="0">
                        <a:lnSpc>
                          <a:spcPct val="115000"/>
                        </a:lnSpc>
                        <a:spcBef>
                          <a:spcPts val="0"/>
                        </a:spcBef>
                        <a:spcAft>
                          <a:spcPts val="0"/>
                        </a:spcAft>
                        <a:buNone/>
                      </a:pPr>
                      <a:r>
                        <a:rPr lang="en" sz="1000"/>
                        <a:t>draw_size</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tourney_level</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tourney_date</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match_num</a:t>
                      </a:r>
                      <a:endParaRPr sz="1000"/>
                    </a:p>
                  </a:txBody>
                  <a:tcPr marL="28575" marR="28575" marT="19050" marB="19050" anchor="b"/>
                </a:tc>
                <a:extLst>
                  <a:ext uri="{0D108BD9-81ED-4DB2-BD59-A6C34878D82A}">
                    <a16:rowId xmlns:a16="http://schemas.microsoft.com/office/drawing/2014/main" val="10000"/>
                  </a:ext>
                </a:extLst>
              </a:tr>
              <a:tr h="377297">
                <a:tc>
                  <a:txBody>
                    <a:bodyPr/>
                    <a:lstStyle/>
                    <a:p>
                      <a:pPr marL="0" lvl="0" indent="0" algn="l" rtl="0">
                        <a:lnSpc>
                          <a:spcPct val="115000"/>
                        </a:lnSpc>
                        <a:spcBef>
                          <a:spcPts val="0"/>
                        </a:spcBef>
                        <a:spcAft>
                          <a:spcPts val="0"/>
                        </a:spcAft>
                        <a:buNone/>
                      </a:pPr>
                      <a:r>
                        <a:rPr lang="en" sz="1000" dirty="0"/>
                        <a:t>winner_id</a:t>
                      </a:r>
                      <a:endParaRPr sz="1000" dirty="0"/>
                    </a:p>
                  </a:txBody>
                  <a:tcPr marL="28575" marR="28575" marT="19050" marB="19050" anchor="b"/>
                </a:tc>
                <a:tc>
                  <a:txBody>
                    <a:bodyPr/>
                    <a:lstStyle/>
                    <a:p>
                      <a:pPr marL="0" lvl="0" indent="0" algn="l" rtl="0">
                        <a:lnSpc>
                          <a:spcPct val="115000"/>
                        </a:lnSpc>
                        <a:spcBef>
                          <a:spcPts val="0"/>
                        </a:spcBef>
                        <a:spcAft>
                          <a:spcPts val="0"/>
                        </a:spcAft>
                        <a:buNone/>
                      </a:pPr>
                      <a:r>
                        <a:rPr lang="en" sz="1000"/>
                        <a:t>winner_seed</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winner_entry</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winner_name</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winner_hand</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winner_ht</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winner_ioc</a:t>
                      </a:r>
                      <a:endParaRPr sz="1000"/>
                    </a:p>
                  </a:txBody>
                  <a:tcPr marL="28575" marR="28575" marT="19050" marB="19050" anchor="b"/>
                </a:tc>
                <a:extLst>
                  <a:ext uri="{0D108BD9-81ED-4DB2-BD59-A6C34878D82A}">
                    <a16:rowId xmlns:a16="http://schemas.microsoft.com/office/drawing/2014/main" val="10001"/>
                  </a:ext>
                </a:extLst>
              </a:tr>
              <a:tr h="377297">
                <a:tc>
                  <a:txBody>
                    <a:bodyPr/>
                    <a:lstStyle/>
                    <a:p>
                      <a:pPr marL="0" lvl="0" indent="0" algn="l" rtl="0">
                        <a:lnSpc>
                          <a:spcPct val="115000"/>
                        </a:lnSpc>
                        <a:spcBef>
                          <a:spcPts val="0"/>
                        </a:spcBef>
                        <a:spcAft>
                          <a:spcPts val="0"/>
                        </a:spcAft>
                        <a:buNone/>
                      </a:pPr>
                      <a:r>
                        <a:rPr lang="en" sz="1000"/>
                        <a:t>winner_age</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dirty="0"/>
                        <a:t>loser_id</a:t>
                      </a:r>
                      <a:endParaRPr sz="1000" dirty="0"/>
                    </a:p>
                  </a:txBody>
                  <a:tcPr marL="28575" marR="28575" marT="19050" marB="19050" anchor="b"/>
                </a:tc>
                <a:tc>
                  <a:txBody>
                    <a:bodyPr/>
                    <a:lstStyle/>
                    <a:p>
                      <a:pPr marL="0" lvl="0" indent="0" algn="l" rtl="0">
                        <a:lnSpc>
                          <a:spcPct val="115000"/>
                        </a:lnSpc>
                        <a:spcBef>
                          <a:spcPts val="0"/>
                        </a:spcBef>
                        <a:spcAft>
                          <a:spcPts val="0"/>
                        </a:spcAft>
                        <a:buNone/>
                      </a:pPr>
                      <a:r>
                        <a:rPr lang="en" sz="1000" dirty="0"/>
                        <a:t>loser_seed</a:t>
                      </a:r>
                      <a:endParaRPr sz="1000" dirty="0"/>
                    </a:p>
                  </a:txBody>
                  <a:tcPr marL="28575" marR="28575" marT="19050" marB="19050" anchor="b"/>
                </a:tc>
                <a:tc>
                  <a:txBody>
                    <a:bodyPr/>
                    <a:lstStyle/>
                    <a:p>
                      <a:pPr marL="0" lvl="0" indent="0" algn="l" rtl="0">
                        <a:lnSpc>
                          <a:spcPct val="115000"/>
                        </a:lnSpc>
                        <a:spcBef>
                          <a:spcPts val="0"/>
                        </a:spcBef>
                        <a:spcAft>
                          <a:spcPts val="0"/>
                        </a:spcAft>
                        <a:buNone/>
                      </a:pPr>
                      <a:r>
                        <a:rPr lang="en" sz="1000" dirty="0"/>
                        <a:t>loser_entry</a:t>
                      </a:r>
                      <a:endParaRPr sz="1000" dirty="0"/>
                    </a:p>
                  </a:txBody>
                  <a:tcPr marL="28575" marR="28575" marT="19050" marB="19050" anchor="b"/>
                </a:tc>
                <a:tc>
                  <a:txBody>
                    <a:bodyPr/>
                    <a:lstStyle/>
                    <a:p>
                      <a:pPr marL="0" lvl="0" indent="0" algn="l" rtl="0">
                        <a:lnSpc>
                          <a:spcPct val="115000"/>
                        </a:lnSpc>
                        <a:spcBef>
                          <a:spcPts val="0"/>
                        </a:spcBef>
                        <a:spcAft>
                          <a:spcPts val="0"/>
                        </a:spcAft>
                        <a:buNone/>
                      </a:pPr>
                      <a:r>
                        <a:rPr lang="en" sz="1000"/>
                        <a:t>loser_name</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loser_hand</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loser_ht</a:t>
                      </a:r>
                      <a:endParaRPr sz="1000"/>
                    </a:p>
                  </a:txBody>
                  <a:tcPr marL="28575" marR="28575" marT="19050" marB="19050" anchor="b"/>
                </a:tc>
                <a:extLst>
                  <a:ext uri="{0D108BD9-81ED-4DB2-BD59-A6C34878D82A}">
                    <a16:rowId xmlns:a16="http://schemas.microsoft.com/office/drawing/2014/main" val="10002"/>
                  </a:ext>
                </a:extLst>
              </a:tr>
              <a:tr h="370860">
                <a:tc>
                  <a:txBody>
                    <a:bodyPr/>
                    <a:lstStyle/>
                    <a:p>
                      <a:pPr marL="0" lvl="0" indent="0" algn="l" rtl="0">
                        <a:lnSpc>
                          <a:spcPct val="115000"/>
                        </a:lnSpc>
                        <a:spcBef>
                          <a:spcPts val="0"/>
                        </a:spcBef>
                        <a:spcAft>
                          <a:spcPts val="0"/>
                        </a:spcAft>
                        <a:buNone/>
                      </a:pPr>
                      <a:r>
                        <a:rPr lang="en" sz="1000"/>
                        <a:t>loser_ioc</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loser_age</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score</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dirty="0"/>
                        <a:t>best_of</a:t>
                      </a:r>
                      <a:endParaRPr sz="1000" dirty="0"/>
                    </a:p>
                  </a:txBody>
                  <a:tcPr marL="28575" marR="28575" marT="19050" marB="19050" anchor="b"/>
                </a:tc>
                <a:tc>
                  <a:txBody>
                    <a:bodyPr/>
                    <a:lstStyle/>
                    <a:p>
                      <a:pPr marL="0" lvl="0" indent="0" algn="l" rtl="0">
                        <a:lnSpc>
                          <a:spcPct val="115000"/>
                        </a:lnSpc>
                        <a:spcBef>
                          <a:spcPts val="0"/>
                        </a:spcBef>
                        <a:spcAft>
                          <a:spcPts val="0"/>
                        </a:spcAft>
                        <a:buNone/>
                      </a:pPr>
                      <a:r>
                        <a:rPr lang="en" sz="1000" dirty="0"/>
                        <a:t>round</a:t>
                      </a:r>
                      <a:endParaRPr sz="1000" dirty="0"/>
                    </a:p>
                  </a:txBody>
                  <a:tcPr marL="28575" marR="28575" marT="19050" marB="19050" anchor="b"/>
                </a:tc>
                <a:tc>
                  <a:txBody>
                    <a:bodyPr/>
                    <a:lstStyle/>
                    <a:p>
                      <a:pPr marL="0" lvl="0" indent="0" algn="l" rtl="0">
                        <a:lnSpc>
                          <a:spcPct val="115000"/>
                        </a:lnSpc>
                        <a:spcBef>
                          <a:spcPts val="0"/>
                        </a:spcBef>
                        <a:spcAft>
                          <a:spcPts val="0"/>
                        </a:spcAft>
                        <a:buNone/>
                      </a:pPr>
                      <a:r>
                        <a:rPr lang="en" sz="1000"/>
                        <a:t>minutes</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w_ace</a:t>
                      </a:r>
                      <a:endParaRPr sz="1000"/>
                    </a:p>
                  </a:txBody>
                  <a:tcPr marL="28575" marR="28575" marT="19050" marB="19050" anchor="b"/>
                </a:tc>
                <a:extLst>
                  <a:ext uri="{0D108BD9-81ED-4DB2-BD59-A6C34878D82A}">
                    <a16:rowId xmlns:a16="http://schemas.microsoft.com/office/drawing/2014/main" val="10003"/>
                  </a:ext>
                </a:extLst>
              </a:tr>
              <a:tr h="377297">
                <a:tc>
                  <a:txBody>
                    <a:bodyPr/>
                    <a:lstStyle/>
                    <a:p>
                      <a:pPr marL="0" lvl="0" indent="0" algn="l" rtl="0">
                        <a:lnSpc>
                          <a:spcPct val="115000"/>
                        </a:lnSpc>
                        <a:spcBef>
                          <a:spcPts val="0"/>
                        </a:spcBef>
                        <a:spcAft>
                          <a:spcPts val="0"/>
                        </a:spcAft>
                        <a:buNone/>
                      </a:pPr>
                      <a:r>
                        <a:rPr lang="en" sz="1000"/>
                        <a:t>w_df</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w_svpt</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w_1stIn</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w_1stWon</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w_2ndWon</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w_SvGms</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w_bpSaved</a:t>
                      </a:r>
                      <a:endParaRPr sz="1000"/>
                    </a:p>
                  </a:txBody>
                  <a:tcPr marL="28575" marR="28575" marT="19050" marB="19050" anchor="b"/>
                </a:tc>
                <a:extLst>
                  <a:ext uri="{0D108BD9-81ED-4DB2-BD59-A6C34878D82A}">
                    <a16:rowId xmlns:a16="http://schemas.microsoft.com/office/drawing/2014/main" val="10004"/>
                  </a:ext>
                </a:extLst>
              </a:tr>
              <a:tr h="377297">
                <a:tc>
                  <a:txBody>
                    <a:bodyPr/>
                    <a:lstStyle/>
                    <a:p>
                      <a:pPr marL="0" lvl="0" indent="0" algn="l" rtl="0">
                        <a:lnSpc>
                          <a:spcPct val="115000"/>
                        </a:lnSpc>
                        <a:spcBef>
                          <a:spcPts val="0"/>
                        </a:spcBef>
                        <a:spcAft>
                          <a:spcPts val="0"/>
                        </a:spcAft>
                        <a:buNone/>
                      </a:pPr>
                      <a:r>
                        <a:rPr lang="en" sz="1000"/>
                        <a:t>w_bpFaced</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l_ace</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l_df</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l_svpt</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dirty="0"/>
                        <a:t>l_1stIn</a:t>
                      </a:r>
                      <a:endParaRPr sz="1000" dirty="0"/>
                    </a:p>
                  </a:txBody>
                  <a:tcPr marL="28575" marR="28575" marT="19050" marB="19050" anchor="b"/>
                </a:tc>
                <a:tc>
                  <a:txBody>
                    <a:bodyPr/>
                    <a:lstStyle/>
                    <a:p>
                      <a:pPr marL="0" lvl="0" indent="0" algn="l" rtl="0">
                        <a:lnSpc>
                          <a:spcPct val="115000"/>
                        </a:lnSpc>
                        <a:spcBef>
                          <a:spcPts val="0"/>
                        </a:spcBef>
                        <a:spcAft>
                          <a:spcPts val="0"/>
                        </a:spcAft>
                        <a:buNone/>
                      </a:pPr>
                      <a:r>
                        <a:rPr lang="en" sz="1000"/>
                        <a:t>l_1stWon</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l_2ndWon</a:t>
                      </a:r>
                      <a:endParaRPr sz="1000"/>
                    </a:p>
                  </a:txBody>
                  <a:tcPr marL="28575" marR="28575" marT="19050" marB="19050" anchor="b"/>
                </a:tc>
                <a:extLst>
                  <a:ext uri="{0D108BD9-81ED-4DB2-BD59-A6C34878D82A}">
                    <a16:rowId xmlns:a16="http://schemas.microsoft.com/office/drawing/2014/main" val="10005"/>
                  </a:ext>
                </a:extLst>
              </a:tr>
              <a:tr h="377297">
                <a:tc>
                  <a:txBody>
                    <a:bodyPr/>
                    <a:lstStyle/>
                    <a:p>
                      <a:pPr marL="0" lvl="0" indent="0" algn="l" rtl="0">
                        <a:lnSpc>
                          <a:spcPct val="115000"/>
                        </a:lnSpc>
                        <a:spcBef>
                          <a:spcPts val="0"/>
                        </a:spcBef>
                        <a:spcAft>
                          <a:spcPts val="0"/>
                        </a:spcAft>
                        <a:buNone/>
                      </a:pPr>
                      <a:r>
                        <a:rPr lang="en" sz="1000"/>
                        <a:t>l_SvGms</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l_bpSaved</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l_bpFaced</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dirty="0"/>
                        <a:t>winner_rank</a:t>
                      </a:r>
                      <a:endParaRPr sz="1000" dirty="0"/>
                    </a:p>
                  </a:txBody>
                  <a:tcPr marL="28575" marR="28575" marT="19050" marB="19050" anchor="b"/>
                </a:tc>
                <a:tc>
                  <a:txBody>
                    <a:bodyPr/>
                    <a:lstStyle/>
                    <a:p>
                      <a:pPr marL="0" lvl="0" indent="0" algn="l" rtl="0">
                        <a:lnSpc>
                          <a:spcPct val="115000"/>
                        </a:lnSpc>
                        <a:spcBef>
                          <a:spcPts val="0"/>
                        </a:spcBef>
                        <a:spcAft>
                          <a:spcPts val="0"/>
                        </a:spcAft>
                        <a:buNone/>
                      </a:pPr>
                      <a:r>
                        <a:rPr lang="en" sz="1000"/>
                        <a:t>winner_rank_points</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a:t>loser_rank</a:t>
                      </a:r>
                      <a:endParaRPr sz="1000"/>
                    </a:p>
                  </a:txBody>
                  <a:tcPr marL="28575" marR="28575" marT="19050" marB="19050" anchor="b"/>
                </a:tc>
                <a:tc>
                  <a:txBody>
                    <a:bodyPr/>
                    <a:lstStyle/>
                    <a:p>
                      <a:pPr marL="0" lvl="0" indent="0" algn="l" rtl="0">
                        <a:lnSpc>
                          <a:spcPct val="115000"/>
                        </a:lnSpc>
                        <a:spcBef>
                          <a:spcPts val="0"/>
                        </a:spcBef>
                        <a:spcAft>
                          <a:spcPts val="0"/>
                        </a:spcAft>
                        <a:buNone/>
                      </a:pPr>
                      <a:r>
                        <a:rPr lang="en" sz="1000" dirty="0"/>
                        <a:t>loser_rank_points</a:t>
                      </a:r>
                      <a:endParaRPr sz="1000" dirty="0"/>
                    </a:p>
                  </a:txBody>
                  <a:tcPr marL="28575" marR="28575" marT="19050" marB="19050" anchor="b"/>
                </a:tc>
                <a:extLst>
                  <a:ext uri="{0D108BD9-81ED-4DB2-BD59-A6C34878D82A}">
                    <a16:rowId xmlns:a16="http://schemas.microsoft.com/office/drawing/2014/main" val="10006"/>
                  </a:ext>
                </a:extLst>
              </a:tr>
            </a:tbl>
          </a:graphicData>
        </a:graphic>
      </p:graphicFrame>
      <p:sp>
        <p:nvSpPr>
          <p:cNvPr id="11" name="TextBox 10">
            <a:extLst>
              <a:ext uri="{FF2B5EF4-FFF2-40B4-BE49-F238E27FC236}">
                <a16:creationId xmlns:a16="http://schemas.microsoft.com/office/drawing/2014/main" id="{6098C7FF-9420-BA21-76E4-C7AA94E578FC}"/>
              </a:ext>
            </a:extLst>
          </p:cNvPr>
          <p:cNvSpPr txBox="1"/>
          <p:nvPr/>
        </p:nvSpPr>
        <p:spPr>
          <a:xfrm>
            <a:off x="4650650" y="5079894"/>
            <a:ext cx="6094520" cy="307777"/>
          </a:xfrm>
          <a:prstGeom prst="rect">
            <a:avLst/>
          </a:prstGeom>
          <a:noFill/>
        </p:spPr>
        <p:txBody>
          <a:bodyPr wrap="square">
            <a:spAutoFit/>
          </a:bodyPr>
          <a:lstStyle/>
          <a:p>
            <a:r>
              <a:rPr lang="en-US" sz="1400" i="1" dirty="0">
                <a:solidFill>
                  <a:schemeClr val="accent2"/>
                </a:solidFill>
              </a:rPr>
              <a:t>Dataset sample</a:t>
            </a:r>
          </a:p>
        </p:txBody>
      </p:sp>
    </p:spTree>
    <p:extLst>
      <p:ext uri="{BB962C8B-B14F-4D97-AF65-F5344CB8AC3E}">
        <p14:creationId xmlns:p14="http://schemas.microsoft.com/office/powerpoint/2010/main" val="1353022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15</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2" name="Subtitle">
            <a:extLst>
              <a:ext uri="{FF2B5EF4-FFF2-40B4-BE49-F238E27FC236}">
                <a16:creationId xmlns:a16="http://schemas.microsoft.com/office/drawing/2014/main" id="{CAA49C98-201E-0BB7-051C-3E9F2EAC781E}"/>
              </a:ext>
            </a:extLst>
          </p:cNvPr>
          <p:cNvSpPr txBox="1">
            <a:spLocks/>
          </p:cNvSpPr>
          <p:nvPr/>
        </p:nvSpPr>
        <p:spPr>
          <a:xfrm>
            <a:off x="739183" y="604390"/>
            <a:ext cx="11274641" cy="33855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200" b="1" dirty="0">
                <a:solidFill>
                  <a:schemeClr val="accent2"/>
                </a:solidFill>
                <a:latin typeface="Arial" panose="020B0604020202020204" pitchFamily="34" charset="0"/>
                <a:cs typeface="Arial" panose="020B0604020202020204" pitchFamily="34" charset="0"/>
              </a:rPr>
              <a:t>Improve your Tennis Game !!!</a:t>
            </a:r>
          </a:p>
        </p:txBody>
      </p:sp>
      <p:sp>
        <p:nvSpPr>
          <p:cNvPr id="3" name="Body Text">
            <a:extLst>
              <a:ext uri="{FF2B5EF4-FFF2-40B4-BE49-F238E27FC236}">
                <a16:creationId xmlns:a16="http://schemas.microsoft.com/office/drawing/2014/main" id="{638ECB51-213C-8DFC-4C04-5B53C70C97AA}"/>
              </a:ext>
            </a:extLst>
          </p:cNvPr>
          <p:cNvSpPr txBox="1">
            <a:spLocks/>
          </p:cNvSpPr>
          <p:nvPr/>
        </p:nvSpPr>
        <p:spPr>
          <a:xfrm>
            <a:off x="1071700" y="1116432"/>
            <a:ext cx="6615635" cy="338554"/>
          </a:xfrm>
          <a:prstGeom prst="rect">
            <a:avLst/>
          </a:prstGeom>
        </p:spPr>
        <p:txBody>
          <a:bodyPr>
            <a:normAutofit fontScale="3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
            </a:pPr>
            <a:r>
              <a:rPr lang="en-US" sz="5500" dirty="0">
                <a:latin typeface="Arial" panose="020B0604020202020204" pitchFamily="34" charset="0"/>
                <a:cs typeface="Arial" panose="020B0604020202020204" pitchFamily="34" charset="0"/>
              </a:rPr>
              <a:t>Using Decision Tree Classifier</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pic>
        <p:nvPicPr>
          <p:cNvPr id="6" name="Google Shape;63;p14">
            <a:extLst>
              <a:ext uri="{FF2B5EF4-FFF2-40B4-BE49-F238E27FC236}">
                <a16:creationId xmlns:a16="http://schemas.microsoft.com/office/drawing/2014/main" id="{9A3F3A40-DC62-781E-B1B5-A6227D077E3D}"/>
              </a:ext>
            </a:extLst>
          </p:cNvPr>
          <p:cNvPicPr preferRelativeResize="0"/>
          <p:nvPr/>
        </p:nvPicPr>
        <p:blipFill>
          <a:blip r:embed="rId4">
            <a:alphaModFix/>
          </a:blip>
          <a:stretch>
            <a:fillRect/>
          </a:stretch>
        </p:blipFill>
        <p:spPr>
          <a:xfrm>
            <a:off x="974063" y="2059274"/>
            <a:ext cx="8831273" cy="3213350"/>
          </a:xfrm>
          <a:prstGeom prst="rect">
            <a:avLst/>
          </a:prstGeom>
          <a:noFill/>
          <a:ln>
            <a:noFill/>
          </a:ln>
        </p:spPr>
      </p:pic>
      <p:sp>
        <p:nvSpPr>
          <p:cNvPr id="9" name="TextBox 8">
            <a:extLst>
              <a:ext uri="{FF2B5EF4-FFF2-40B4-BE49-F238E27FC236}">
                <a16:creationId xmlns:a16="http://schemas.microsoft.com/office/drawing/2014/main" id="{0CC9A12A-533A-A178-30C2-7DDB00EBFD3F}"/>
              </a:ext>
            </a:extLst>
          </p:cNvPr>
          <p:cNvSpPr txBox="1"/>
          <p:nvPr/>
        </p:nvSpPr>
        <p:spPr>
          <a:xfrm>
            <a:off x="2224859" y="5087958"/>
            <a:ext cx="7074568" cy="369332"/>
          </a:xfrm>
          <a:prstGeom prst="rect">
            <a:avLst/>
          </a:prstGeom>
          <a:noFill/>
        </p:spPr>
        <p:txBody>
          <a:bodyPr wrap="square">
            <a:spAutoFit/>
          </a:bodyPr>
          <a:lstStyle/>
          <a:p>
            <a:pPr marL="114300" lvl="0" algn="l" rtl="0">
              <a:spcBef>
                <a:spcPts val="0"/>
              </a:spcBef>
              <a:spcAft>
                <a:spcPts val="0"/>
              </a:spcAft>
              <a:buSzPts val="1800"/>
            </a:pPr>
            <a:r>
              <a:rPr lang="en-US" i="1" dirty="0"/>
              <a:t>Accuracy - 0.8418756815703381 (Without specifying max depth)</a:t>
            </a:r>
          </a:p>
        </p:txBody>
      </p:sp>
    </p:spTree>
    <p:extLst>
      <p:ext uri="{BB962C8B-B14F-4D97-AF65-F5344CB8AC3E}">
        <p14:creationId xmlns:p14="http://schemas.microsoft.com/office/powerpoint/2010/main" val="1233552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16</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2" name="Subtitle">
            <a:extLst>
              <a:ext uri="{FF2B5EF4-FFF2-40B4-BE49-F238E27FC236}">
                <a16:creationId xmlns:a16="http://schemas.microsoft.com/office/drawing/2014/main" id="{CAA49C98-201E-0BB7-051C-3E9F2EAC781E}"/>
              </a:ext>
            </a:extLst>
          </p:cNvPr>
          <p:cNvSpPr txBox="1">
            <a:spLocks/>
          </p:cNvSpPr>
          <p:nvPr/>
        </p:nvSpPr>
        <p:spPr>
          <a:xfrm>
            <a:off x="739183" y="482020"/>
            <a:ext cx="11274641" cy="33855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200" b="1" dirty="0">
                <a:solidFill>
                  <a:schemeClr val="accent2"/>
                </a:solidFill>
                <a:latin typeface="Arial" panose="020B0604020202020204" pitchFamily="34" charset="0"/>
                <a:cs typeface="Arial" panose="020B0604020202020204" pitchFamily="34" charset="0"/>
              </a:rPr>
              <a:t>Improve your Tennis Game !!!</a:t>
            </a:r>
          </a:p>
        </p:txBody>
      </p:sp>
      <p:sp>
        <p:nvSpPr>
          <p:cNvPr id="3" name="Body Text">
            <a:extLst>
              <a:ext uri="{FF2B5EF4-FFF2-40B4-BE49-F238E27FC236}">
                <a16:creationId xmlns:a16="http://schemas.microsoft.com/office/drawing/2014/main" id="{638ECB51-213C-8DFC-4C04-5B53C70C97AA}"/>
              </a:ext>
            </a:extLst>
          </p:cNvPr>
          <p:cNvSpPr txBox="1">
            <a:spLocks/>
          </p:cNvSpPr>
          <p:nvPr/>
        </p:nvSpPr>
        <p:spPr>
          <a:xfrm>
            <a:off x="1071698" y="912506"/>
            <a:ext cx="6615635" cy="338554"/>
          </a:xfrm>
          <a:prstGeom prst="rect">
            <a:avLst/>
          </a:prstGeom>
        </p:spPr>
        <p:txBody>
          <a:bodyPr>
            <a:normAutofit fontScale="3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
            </a:pPr>
            <a:r>
              <a:rPr lang="en-US" sz="5500" dirty="0">
                <a:latin typeface="Arial" panose="020B0604020202020204" pitchFamily="34" charset="0"/>
                <a:cs typeface="Arial" panose="020B0604020202020204" pitchFamily="34" charset="0"/>
              </a:rPr>
              <a:t>Using Decision Tree Classifier</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pic>
        <p:nvPicPr>
          <p:cNvPr id="7" name="Google Shape;69;p15">
            <a:extLst>
              <a:ext uri="{FF2B5EF4-FFF2-40B4-BE49-F238E27FC236}">
                <a16:creationId xmlns:a16="http://schemas.microsoft.com/office/drawing/2014/main" id="{BEF41902-080F-E1B4-633E-54D93C773371}"/>
              </a:ext>
            </a:extLst>
          </p:cNvPr>
          <p:cNvPicPr preferRelativeResize="0"/>
          <p:nvPr/>
        </p:nvPicPr>
        <p:blipFill>
          <a:blip r:embed="rId4">
            <a:alphaModFix/>
          </a:blip>
          <a:stretch>
            <a:fillRect/>
          </a:stretch>
        </p:blipFill>
        <p:spPr>
          <a:xfrm>
            <a:off x="957635" y="1371481"/>
            <a:ext cx="3421881" cy="2272192"/>
          </a:xfrm>
          <a:prstGeom prst="rect">
            <a:avLst/>
          </a:prstGeom>
          <a:noFill/>
          <a:ln>
            <a:noFill/>
          </a:ln>
        </p:spPr>
      </p:pic>
      <p:pic>
        <p:nvPicPr>
          <p:cNvPr id="10" name="Google Shape;70;p15">
            <a:extLst>
              <a:ext uri="{FF2B5EF4-FFF2-40B4-BE49-F238E27FC236}">
                <a16:creationId xmlns:a16="http://schemas.microsoft.com/office/drawing/2014/main" id="{22D91A26-E27B-7017-6ABF-9058C77DAA7C}"/>
              </a:ext>
            </a:extLst>
          </p:cNvPr>
          <p:cNvPicPr preferRelativeResize="0"/>
          <p:nvPr/>
        </p:nvPicPr>
        <p:blipFill>
          <a:blip r:embed="rId5">
            <a:alphaModFix/>
          </a:blip>
          <a:stretch>
            <a:fillRect/>
          </a:stretch>
        </p:blipFill>
        <p:spPr>
          <a:xfrm>
            <a:off x="957636" y="3643673"/>
            <a:ext cx="3421881" cy="2272192"/>
          </a:xfrm>
          <a:prstGeom prst="rect">
            <a:avLst/>
          </a:prstGeom>
          <a:noFill/>
          <a:ln>
            <a:noFill/>
          </a:ln>
        </p:spPr>
      </p:pic>
      <p:sp>
        <p:nvSpPr>
          <p:cNvPr id="12" name="TextBox 11">
            <a:extLst>
              <a:ext uri="{FF2B5EF4-FFF2-40B4-BE49-F238E27FC236}">
                <a16:creationId xmlns:a16="http://schemas.microsoft.com/office/drawing/2014/main" id="{C30E70CB-D1A7-96F8-F702-EE53DB0C62A6}"/>
              </a:ext>
            </a:extLst>
          </p:cNvPr>
          <p:cNvSpPr txBox="1"/>
          <p:nvPr/>
        </p:nvSpPr>
        <p:spPr>
          <a:xfrm>
            <a:off x="4579523" y="1542206"/>
            <a:ext cx="6096000" cy="1061829"/>
          </a:xfrm>
          <a:prstGeom prst="rect">
            <a:avLst/>
          </a:prstGeom>
          <a:noFill/>
        </p:spPr>
        <p:txBody>
          <a:bodyPr wrap="square">
            <a:spAutoFit/>
          </a:bodyPr>
          <a:lstStyle/>
          <a:p>
            <a:pPr marL="0" lvl="0" indent="0" algn="l" rtl="0">
              <a:lnSpc>
                <a:spcPct val="250000"/>
              </a:lnSpc>
              <a:spcBef>
                <a:spcPts val="0"/>
              </a:spcBef>
              <a:spcAft>
                <a:spcPts val="0"/>
              </a:spcAft>
              <a:buNone/>
            </a:pPr>
            <a:r>
              <a:rPr lang="en-US" i="1" dirty="0"/>
              <a:t>What’s the right tree depth?</a:t>
            </a:r>
          </a:p>
          <a:p>
            <a:pPr marL="285750" lvl="0" indent="-285750" algn="l" rtl="0">
              <a:spcBef>
                <a:spcPts val="0"/>
              </a:spcBef>
              <a:spcAft>
                <a:spcPts val="0"/>
              </a:spcAft>
              <a:buFont typeface="Wingdings" panose="05000000000000000000" pitchFamily="2" charset="2"/>
              <a:buChar char="Ø"/>
            </a:pPr>
            <a:r>
              <a:rPr lang="en-US" i="1" dirty="0"/>
              <a:t>Accuracy - 0.8478735005452562 (with max depth = 12)</a:t>
            </a:r>
          </a:p>
        </p:txBody>
      </p:sp>
      <p:sp>
        <p:nvSpPr>
          <p:cNvPr id="14" name="TextBox 13">
            <a:extLst>
              <a:ext uri="{FF2B5EF4-FFF2-40B4-BE49-F238E27FC236}">
                <a16:creationId xmlns:a16="http://schemas.microsoft.com/office/drawing/2014/main" id="{88EDE0E7-52FB-C809-FB19-016D4D4FBF8F}"/>
              </a:ext>
            </a:extLst>
          </p:cNvPr>
          <p:cNvSpPr txBox="1"/>
          <p:nvPr/>
        </p:nvSpPr>
        <p:spPr>
          <a:xfrm>
            <a:off x="4489129" y="3961589"/>
            <a:ext cx="6276788" cy="800219"/>
          </a:xfrm>
          <a:prstGeom prst="rect">
            <a:avLst/>
          </a:prstGeom>
          <a:noFill/>
        </p:spPr>
        <p:txBody>
          <a:bodyPr wrap="square">
            <a:spAutoFit/>
          </a:bodyPr>
          <a:lstStyle/>
          <a:p>
            <a:pPr marL="0" lvl="0" indent="0" algn="l" rtl="0">
              <a:spcBef>
                <a:spcPts val="0"/>
              </a:spcBef>
              <a:spcAft>
                <a:spcPts val="0"/>
              </a:spcAft>
              <a:buNone/>
            </a:pPr>
            <a:r>
              <a:rPr lang="en-US" i="1" dirty="0"/>
              <a:t>Remove some non-statistical features</a:t>
            </a:r>
          </a:p>
          <a:p>
            <a:pPr marL="425768" lvl="0" indent="-285750" algn="l" rtl="0">
              <a:spcBef>
                <a:spcPts val="1200"/>
              </a:spcBef>
              <a:spcAft>
                <a:spcPts val="0"/>
              </a:spcAft>
              <a:buSzPct val="100000"/>
              <a:buFont typeface="Wingdings" panose="05000000000000000000" pitchFamily="2" charset="2"/>
              <a:buChar char="Ø"/>
            </a:pPr>
            <a:r>
              <a:rPr lang="en-US" i="1" dirty="0"/>
              <a:t>Accuracy - 0.8527808069792803 (with max depth = 13)</a:t>
            </a:r>
          </a:p>
        </p:txBody>
      </p:sp>
    </p:spTree>
    <p:extLst>
      <p:ext uri="{BB962C8B-B14F-4D97-AF65-F5344CB8AC3E}">
        <p14:creationId xmlns:p14="http://schemas.microsoft.com/office/powerpoint/2010/main" val="1673965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17</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2" name="Subtitle">
            <a:extLst>
              <a:ext uri="{FF2B5EF4-FFF2-40B4-BE49-F238E27FC236}">
                <a16:creationId xmlns:a16="http://schemas.microsoft.com/office/drawing/2014/main" id="{CAA49C98-201E-0BB7-051C-3E9F2EAC781E}"/>
              </a:ext>
            </a:extLst>
          </p:cNvPr>
          <p:cNvSpPr txBox="1">
            <a:spLocks/>
          </p:cNvSpPr>
          <p:nvPr/>
        </p:nvSpPr>
        <p:spPr>
          <a:xfrm>
            <a:off x="739183" y="604390"/>
            <a:ext cx="11274641" cy="33855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200" b="1" dirty="0">
                <a:solidFill>
                  <a:schemeClr val="accent2"/>
                </a:solidFill>
                <a:latin typeface="Arial" panose="020B0604020202020204" pitchFamily="34" charset="0"/>
                <a:cs typeface="Arial" panose="020B0604020202020204" pitchFamily="34" charset="0"/>
              </a:rPr>
              <a:t>Improve your Tennis Game !!!</a:t>
            </a:r>
          </a:p>
        </p:txBody>
      </p:sp>
      <p:sp>
        <p:nvSpPr>
          <p:cNvPr id="3" name="Body Text">
            <a:extLst>
              <a:ext uri="{FF2B5EF4-FFF2-40B4-BE49-F238E27FC236}">
                <a16:creationId xmlns:a16="http://schemas.microsoft.com/office/drawing/2014/main" id="{638ECB51-213C-8DFC-4C04-5B53C70C97AA}"/>
              </a:ext>
            </a:extLst>
          </p:cNvPr>
          <p:cNvSpPr txBox="1">
            <a:spLocks/>
          </p:cNvSpPr>
          <p:nvPr/>
        </p:nvSpPr>
        <p:spPr>
          <a:xfrm>
            <a:off x="1071700" y="1211288"/>
            <a:ext cx="6615635" cy="338554"/>
          </a:xfrm>
          <a:prstGeom prst="rect">
            <a:avLst/>
          </a:prstGeom>
        </p:spPr>
        <p:txBody>
          <a:bodyPr>
            <a:normAutofit fontScale="3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
            </a:pPr>
            <a:r>
              <a:rPr lang="en-US" sz="5500" dirty="0">
                <a:latin typeface="Arial" panose="020B0604020202020204" pitchFamily="34" charset="0"/>
                <a:cs typeface="Arial" panose="020B0604020202020204" pitchFamily="34" charset="0"/>
              </a:rPr>
              <a:t>Using Random Forest Classifier</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CC9A12A-533A-A178-30C2-7DDB00EBFD3F}"/>
              </a:ext>
            </a:extLst>
          </p:cNvPr>
          <p:cNvSpPr txBox="1"/>
          <p:nvPr/>
        </p:nvSpPr>
        <p:spPr>
          <a:xfrm>
            <a:off x="1232120" y="4522292"/>
            <a:ext cx="4583377" cy="1200329"/>
          </a:xfrm>
          <a:prstGeom prst="rect">
            <a:avLst/>
          </a:prstGeom>
          <a:noFill/>
        </p:spPr>
        <p:txBody>
          <a:bodyPr wrap="square">
            <a:spAutoFit/>
          </a:bodyPr>
          <a:lstStyle/>
          <a:p>
            <a:pPr marL="457200" lvl="0" indent="-342900" algn="l" rtl="0">
              <a:spcBef>
                <a:spcPts val="0"/>
              </a:spcBef>
              <a:spcAft>
                <a:spcPts val="0"/>
              </a:spcAft>
              <a:buSzPts val="1800"/>
              <a:buFont typeface="Wingdings" panose="05000000000000000000" pitchFamily="2" charset="2"/>
              <a:buChar char="Ø"/>
            </a:pPr>
            <a:r>
              <a:rPr lang="en-US" dirty="0"/>
              <a:t>Accuracy - 0.8800436205016358</a:t>
            </a:r>
          </a:p>
          <a:p>
            <a:pPr marL="457200" lvl="0" indent="-342900" algn="l" rtl="0">
              <a:spcBef>
                <a:spcPts val="0"/>
              </a:spcBef>
              <a:spcAft>
                <a:spcPts val="0"/>
              </a:spcAft>
              <a:buSzPts val="1800"/>
              <a:buFont typeface="Wingdings" panose="05000000000000000000" pitchFamily="2" charset="2"/>
              <a:buChar char="Ø"/>
            </a:pPr>
            <a:r>
              <a:rPr lang="en-US" dirty="0"/>
              <a:t>Number of estimators - 100</a:t>
            </a:r>
          </a:p>
          <a:p>
            <a:pPr marL="457200" lvl="0" indent="-342900" algn="l" rtl="0">
              <a:spcBef>
                <a:spcPts val="0"/>
              </a:spcBef>
              <a:spcAft>
                <a:spcPts val="0"/>
              </a:spcAft>
              <a:buSzPts val="1800"/>
              <a:buFont typeface="Wingdings" panose="05000000000000000000" pitchFamily="2" charset="2"/>
              <a:buChar char="Ø"/>
            </a:pPr>
            <a:r>
              <a:rPr lang="en-US" dirty="0"/>
              <a:t>Accuracy using 0.01 minimum importance - 0.9122137404580153</a:t>
            </a:r>
          </a:p>
        </p:txBody>
      </p:sp>
      <p:pic>
        <p:nvPicPr>
          <p:cNvPr id="7" name="Google Shape;78;p16">
            <a:extLst>
              <a:ext uri="{FF2B5EF4-FFF2-40B4-BE49-F238E27FC236}">
                <a16:creationId xmlns:a16="http://schemas.microsoft.com/office/drawing/2014/main" id="{F8A1BF2E-7216-D7FD-ADDC-AB0E6551272B}"/>
              </a:ext>
            </a:extLst>
          </p:cNvPr>
          <p:cNvPicPr preferRelativeResize="0"/>
          <p:nvPr/>
        </p:nvPicPr>
        <p:blipFill>
          <a:blip r:embed="rId4">
            <a:alphaModFix/>
          </a:blip>
          <a:stretch>
            <a:fillRect/>
          </a:stretch>
        </p:blipFill>
        <p:spPr>
          <a:xfrm>
            <a:off x="1268179" y="1694821"/>
            <a:ext cx="4349150" cy="2532050"/>
          </a:xfrm>
          <a:prstGeom prst="rect">
            <a:avLst/>
          </a:prstGeom>
          <a:noFill/>
          <a:ln>
            <a:noFill/>
          </a:ln>
        </p:spPr>
      </p:pic>
      <p:pic>
        <p:nvPicPr>
          <p:cNvPr id="10" name="Google Shape;80;p16">
            <a:extLst>
              <a:ext uri="{FF2B5EF4-FFF2-40B4-BE49-F238E27FC236}">
                <a16:creationId xmlns:a16="http://schemas.microsoft.com/office/drawing/2014/main" id="{68582FEE-412C-E6CB-782C-83474615ACD8}"/>
              </a:ext>
            </a:extLst>
          </p:cNvPr>
          <p:cNvPicPr preferRelativeResize="0"/>
          <p:nvPr/>
        </p:nvPicPr>
        <p:blipFill rotWithShape="1">
          <a:blip r:embed="rId5">
            <a:alphaModFix/>
          </a:blip>
          <a:srcRect l="4559" r="3325" b="2162"/>
          <a:stretch/>
        </p:blipFill>
        <p:spPr>
          <a:xfrm>
            <a:off x="6574672" y="1002384"/>
            <a:ext cx="2922924" cy="4422415"/>
          </a:xfrm>
          <a:prstGeom prst="rect">
            <a:avLst/>
          </a:prstGeom>
          <a:noFill/>
          <a:ln>
            <a:noFill/>
          </a:ln>
        </p:spPr>
      </p:pic>
      <p:sp>
        <p:nvSpPr>
          <p:cNvPr id="12" name="TextBox 11">
            <a:extLst>
              <a:ext uri="{FF2B5EF4-FFF2-40B4-BE49-F238E27FC236}">
                <a16:creationId xmlns:a16="http://schemas.microsoft.com/office/drawing/2014/main" id="{CEFE376D-2A75-6BD8-6317-AA0A79EA6F6F}"/>
              </a:ext>
            </a:extLst>
          </p:cNvPr>
          <p:cNvSpPr txBox="1"/>
          <p:nvPr/>
        </p:nvSpPr>
        <p:spPr>
          <a:xfrm>
            <a:off x="7162494" y="5437152"/>
            <a:ext cx="3328503" cy="276999"/>
          </a:xfrm>
          <a:prstGeom prst="rect">
            <a:avLst/>
          </a:prstGeom>
          <a:noFill/>
        </p:spPr>
        <p:txBody>
          <a:bodyPr wrap="square">
            <a:spAutoFit/>
          </a:bodyPr>
          <a:lstStyle/>
          <a:p>
            <a:r>
              <a:rPr lang="en-US" sz="1200" dirty="0">
                <a:solidFill>
                  <a:schemeClr val="accent2"/>
                </a:solidFill>
                <a:latin typeface="Arial" panose="020B0604020202020204" pitchFamily="34" charset="0"/>
                <a:cs typeface="Arial" panose="020B0604020202020204" pitchFamily="34" charset="0"/>
              </a:rPr>
              <a:t>Permutation importance's</a:t>
            </a:r>
          </a:p>
        </p:txBody>
      </p:sp>
    </p:spTree>
    <p:extLst>
      <p:ext uri="{BB962C8B-B14F-4D97-AF65-F5344CB8AC3E}">
        <p14:creationId xmlns:p14="http://schemas.microsoft.com/office/powerpoint/2010/main" val="1160115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18</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2" name="Subtitle">
            <a:extLst>
              <a:ext uri="{FF2B5EF4-FFF2-40B4-BE49-F238E27FC236}">
                <a16:creationId xmlns:a16="http://schemas.microsoft.com/office/drawing/2014/main" id="{CAA49C98-201E-0BB7-051C-3E9F2EAC781E}"/>
              </a:ext>
            </a:extLst>
          </p:cNvPr>
          <p:cNvSpPr txBox="1">
            <a:spLocks/>
          </p:cNvSpPr>
          <p:nvPr/>
        </p:nvSpPr>
        <p:spPr>
          <a:xfrm>
            <a:off x="739183" y="604390"/>
            <a:ext cx="11274641" cy="33855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200" b="1" dirty="0">
                <a:solidFill>
                  <a:schemeClr val="accent2"/>
                </a:solidFill>
                <a:latin typeface="Arial" panose="020B0604020202020204" pitchFamily="34" charset="0"/>
                <a:cs typeface="Arial" panose="020B0604020202020204" pitchFamily="34" charset="0"/>
              </a:rPr>
              <a:t>Improve your Tennis Game !!!</a:t>
            </a:r>
          </a:p>
        </p:txBody>
      </p:sp>
      <p:sp>
        <p:nvSpPr>
          <p:cNvPr id="3" name="Body Text">
            <a:extLst>
              <a:ext uri="{FF2B5EF4-FFF2-40B4-BE49-F238E27FC236}">
                <a16:creationId xmlns:a16="http://schemas.microsoft.com/office/drawing/2014/main" id="{638ECB51-213C-8DFC-4C04-5B53C70C97AA}"/>
              </a:ext>
            </a:extLst>
          </p:cNvPr>
          <p:cNvSpPr txBox="1">
            <a:spLocks/>
          </p:cNvSpPr>
          <p:nvPr/>
        </p:nvSpPr>
        <p:spPr>
          <a:xfrm>
            <a:off x="1071700" y="1211288"/>
            <a:ext cx="6615635" cy="338554"/>
          </a:xfrm>
          <a:prstGeom prst="rect">
            <a:avLst/>
          </a:prstGeom>
        </p:spPr>
        <p:txBody>
          <a:bodyPr>
            <a:normAutofit fontScale="3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
            </a:pPr>
            <a:r>
              <a:rPr lang="en-US" sz="5500" dirty="0">
                <a:latin typeface="Arial" panose="020B0604020202020204" pitchFamily="34" charset="0"/>
                <a:cs typeface="Arial" panose="020B0604020202020204" pitchFamily="34" charset="0"/>
              </a:rPr>
              <a:t>Using </a:t>
            </a:r>
            <a:r>
              <a:rPr lang="en-US" sz="5500" dirty="0" err="1">
                <a:latin typeface="Arial" panose="020B0604020202020204" pitchFamily="34" charset="0"/>
                <a:cs typeface="Arial" panose="020B0604020202020204" pitchFamily="34" charset="0"/>
              </a:rPr>
              <a:t>XGBoost</a:t>
            </a:r>
            <a:r>
              <a:rPr lang="en-US" sz="5500" dirty="0">
                <a:latin typeface="Arial" panose="020B0604020202020204" pitchFamily="34" charset="0"/>
                <a:cs typeface="Arial" panose="020B0604020202020204" pitchFamily="34" charset="0"/>
              </a:rPr>
              <a:t> Classifier</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CC9A12A-533A-A178-30C2-7DDB00EBFD3F}"/>
              </a:ext>
            </a:extLst>
          </p:cNvPr>
          <p:cNvSpPr txBox="1"/>
          <p:nvPr/>
        </p:nvSpPr>
        <p:spPr>
          <a:xfrm>
            <a:off x="2558716" y="5118736"/>
            <a:ext cx="7074568" cy="369332"/>
          </a:xfrm>
          <a:prstGeom prst="rect">
            <a:avLst/>
          </a:prstGeom>
          <a:noFill/>
        </p:spPr>
        <p:txBody>
          <a:bodyPr wrap="square">
            <a:spAutoFit/>
          </a:bodyPr>
          <a:lstStyle/>
          <a:p>
            <a:pPr marL="114300" lvl="0" algn="l" rtl="0">
              <a:spcBef>
                <a:spcPts val="0"/>
              </a:spcBef>
              <a:spcAft>
                <a:spcPts val="0"/>
              </a:spcAft>
              <a:buSzPts val="1800"/>
            </a:pPr>
            <a:r>
              <a:rPr lang="en-US" dirty="0"/>
              <a:t>Accuracy - 0.9603426701318702 (best accuracy so far!)</a:t>
            </a:r>
          </a:p>
        </p:txBody>
      </p:sp>
      <p:pic>
        <p:nvPicPr>
          <p:cNvPr id="7" name="Google Shape;88;p17">
            <a:extLst>
              <a:ext uri="{FF2B5EF4-FFF2-40B4-BE49-F238E27FC236}">
                <a16:creationId xmlns:a16="http://schemas.microsoft.com/office/drawing/2014/main" id="{A288352B-4DCA-3D97-30C5-E49939D31B01}"/>
              </a:ext>
            </a:extLst>
          </p:cNvPr>
          <p:cNvPicPr preferRelativeResize="0"/>
          <p:nvPr/>
        </p:nvPicPr>
        <p:blipFill>
          <a:blip r:embed="rId4">
            <a:alphaModFix/>
          </a:blip>
          <a:stretch>
            <a:fillRect/>
          </a:stretch>
        </p:blipFill>
        <p:spPr>
          <a:xfrm>
            <a:off x="3022152" y="1770042"/>
            <a:ext cx="4196795" cy="3026547"/>
          </a:xfrm>
          <a:prstGeom prst="rect">
            <a:avLst/>
          </a:prstGeom>
          <a:noFill/>
          <a:ln>
            <a:noFill/>
          </a:ln>
        </p:spPr>
      </p:pic>
    </p:spTree>
    <p:extLst>
      <p:ext uri="{BB962C8B-B14F-4D97-AF65-F5344CB8AC3E}">
        <p14:creationId xmlns:p14="http://schemas.microsoft.com/office/powerpoint/2010/main" val="410301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19</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2" name="Subtitle">
            <a:extLst>
              <a:ext uri="{FF2B5EF4-FFF2-40B4-BE49-F238E27FC236}">
                <a16:creationId xmlns:a16="http://schemas.microsoft.com/office/drawing/2014/main" id="{CAA49C98-201E-0BB7-051C-3E9F2EAC781E}"/>
              </a:ext>
            </a:extLst>
          </p:cNvPr>
          <p:cNvSpPr txBox="1">
            <a:spLocks/>
          </p:cNvSpPr>
          <p:nvPr/>
        </p:nvSpPr>
        <p:spPr>
          <a:xfrm>
            <a:off x="739183" y="604390"/>
            <a:ext cx="11274641" cy="338554"/>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200" b="1" dirty="0">
                <a:solidFill>
                  <a:schemeClr val="accent2"/>
                </a:solidFill>
                <a:latin typeface="Arial" panose="020B0604020202020204" pitchFamily="34" charset="0"/>
                <a:cs typeface="Arial" panose="020B0604020202020204" pitchFamily="34" charset="0"/>
              </a:rPr>
              <a:t>Improve your Tennis Game !!!</a:t>
            </a:r>
          </a:p>
        </p:txBody>
      </p:sp>
      <p:sp>
        <p:nvSpPr>
          <p:cNvPr id="3" name="Body Text">
            <a:extLst>
              <a:ext uri="{FF2B5EF4-FFF2-40B4-BE49-F238E27FC236}">
                <a16:creationId xmlns:a16="http://schemas.microsoft.com/office/drawing/2014/main" id="{638ECB51-213C-8DFC-4C04-5B53C70C97AA}"/>
              </a:ext>
            </a:extLst>
          </p:cNvPr>
          <p:cNvSpPr txBox="1">
            <a:spLocks/>
          </p:cNvSpPr>
          <p:nvPr/>
        </p:nvSpPr>
        <p:spPr>
          <a:xfrm>
            <a:off x="1000679" y="1110931"/>
            <a:ext cx="6615635" cy="338554"/>
          </a:xfrm>
          <a:prstGeom prst="rect">
            <a:avLst/>
          </a:prstGeom>
        </p:spPr>
        <p:txBody>
          <a:bodyPr>
            <a:normAutofit fontScale="3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
            </a:pPr>
            <a:r>
              <a:rPr lang="en-US" sz="5500" dirty="0">
                <a:latin typeface="Arial" panose="020B0604020202020204" pitchFamily="34" charset="0"/>
                <a:cs typeface="Arial" panose="020B0604020202020204" pitchFamily="34" charset="0"/>
              </a:rPr>
              <a:t>What can a player Improve?</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pic>
        <p:nvPicPr>
          <p:cNvPr id="7" name="Google Shape;94;p18">
            <a:extLst>
              <a:ext uri="{FF2B5EF4-FFF2-40B4-BE49-F238E27FC236}">
                <a16:creationId xmlns:a16="http://schemas.microsoft.com/office/drawing/2014/main" id="{962A0102-3DCB-7732-6602-06C0F4370E81}"/>
              </a:ext>
            </a:extLst>
          </p:cNvPr>
          <p:cNvPicPr preferRelativeResize="0"/>
          <p:nvPr/>
        </p:nvPicPr>
        <p:blipFill>
          <a:blip r:embed="rId4">
            <a:alphaModFix/>
          </a:blip>
          <a:stretch>
            <a:fillRect/>
          </a:stretch>
        </p:blipFill>
        <p:spPr>
          <a:xfrm>
            <a:off x="1187164" y="1464817"/>
            <a:ext cx="4318000" cy="2816785"/>
          </a:xfrm>
          <a:prstGeom prst="rect">
            <a:avLst/>
          </a:prstGeom>
          <a:noFill/>
          <a:ln>
            <a:noFill/>
          </a:ln>
        </p:spPr>
      </p:pic>
      <p:pic>
        <p:nvPicPr>
          <p:cNvPr id="10" name="Google Shape;95;p18">
            <a:extLst>
              <a:ext uri="{FF2B5EF4-FFF2-40B4-BE49-F238E27FC236}">
                <a16:creationId xmlns:a16="http://schemas.microsoft.com/office/drawing/2014/main" id="{D17952DA-27D6-66CA-9E7E-3CA2ED2770EA}"/>
              </a:ext>
            </a:extLst>
          </p:cNvPr>
          <p:cNvPicPr preferRelativeResize="0"/>
          <p:nvPr/>
        </p:nvPicPr>
        <p:blipFill>
          <a:blip r:embed="rId5">
            <a:alphaModFix/>
          </a:blip>
          <a:stretch>
            <a:fillRect/>
          </a:stretch>
        </p:blipFill>
        <p:spPr>
          <a:xfrm>
            <a:off x="5758209" y="1402672"/>
            <a:ext cx="4548766" cy="2878930"/>
          </a:xfrm>
          <a:prstGeom prst="rect">
            <a:avLst/>
          </a:prstGeom>
          <a:noFill/>
          <a:ln>
            <a:noFill/>
          </a:ln>
        </p:spPr>
      </p:pic>
      <p:pic>
        <p:nvPicPr>
          <p:cNvPr id="11" name="Google Shape;96;p18">
            <a:extLst>
              <a:ext uri="{FF2B5EF4-FFF2-40B4-BE49-F238E27FC236}">
                <a16:creationId xmlns:a16="http://schemas.microsoft.com/office/drawing/2014/main" id="{44227E5A-CB1C-39A6-9FD1-C117331EB627}"/>
              </a:ext>
            </a:extLst>
          </p:cNvPr>
          <p:cNvPicPr preferRelativeResize="0"/>
          <p:nvPr/>
        </p:nvPicPr>
        <p:blipFill>
          <a:blip r:embed="rId6">
            <a:alphaModFix/>
          </a:blip>
          <a:stretch>
            <a:fillRect/>
          </a:stretch>
        </p:blipFill>
        <p:spPr>
          <a:xfrm>
            <a:off x="1953087" y="4586146"/>
            <a:ext cx="7494245" cy="1092473"/>
          </a:xfrm>
          <a:prstGeom prst="rect">
            <a:avLst/>
          </a:prstGeom>
          <a:noFill/>
          <a:ln>
            <a:noFill/>
          </a:ln>
        </p:spPr>
      </p:pic>
    </p:spTree>
    <p:extLst>
      <p:ext uri="{BB962C8B-B14F-4D97-AF65-F5344CB8AC3E}">
        <p14:creationId xmlns:p14="http://schemas.microsoft.com/office/powerpoint/2010/main" val="1291669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a:xfrm>
            <a:off x="1043553" y="321768"/>
            <a:ext cx="9234309" cy="512448"/>
          </a:xfrm>
        </p:spPr>
        <p:txBody>
          <a:bodyPr/>
          <a:lstStyle/>
          <a:p>
            <a:r>
              <a:rPr lang="en-US" dirty="0">
                <a:latin typeface="Arial Narrow" panose="020B0604020202020204" pitchFamily="34" charset="0"/>
                <a:cs typeface="Arial Narrow" panose="020B0604020202020204" pitchFamily="34" charset="0"/>
              </a:rPr>
              <a:t>Agenda</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1504668" y="1574430"/>
            <a:ext cx="4591332" cy="3411537"/>
          </a:xfrm>
        </p:spPr>
        <p:txBody>
          <a:bodyPr>
            <a:normAutofit/>
          </a:bodyPr>
          <a:lstStyle/>
          <a:p>
            <a:pPr marL="342900" lvl="0" indent="-342900">
              <a:buFont typeface="+mj-lt"/>
              <a:buAutoNum type="arabicPeriod"/>
            </a:pPr>
            <a:r>
              <a:rPr lang="en-US" dirty="0">
                <a:latin typeface="+mn-lt"/>
                <a:cs typeface="Arial" panose="020B0604020202020204" pitchFamily="34" charset="0"/>
              </a:rPr>
              <a:t>Problem Statement</a:t>
            </a:r>
          </a:p>
          <a:p>
            <a:pPr marL="342900" lvl="0" indent="-342900">
              <a:buFont typeface="+mj-lt"/>
              <a:buAutoNum type="arabicPeriod"/>
            </a:pPr>
            <a:endParaRPr lang="en-US" dirty="0">
              <a:latin typeface="+mn-lt"/>
              <a:cs typeface="Arial" panose="020B0604020202020204" pitchFamily="34" charset="0"/>
            </a:endParaRPr>
          </a:p>
          <a:p>
            <a:pPr marL="342900" lvl="0" indent="-342900">
              <a:buFont typeface="+mj-lt"/>
              <a:buAutoNum type="arabicPeriod"/>
            </a:pPr>
            <a:r>
              <a:rPr lang="en-US" dirty="0">
                <a:latin typeface="+mn-lt"/>
                <a:cs typeface="Arial" panose="020B0604020202020204" pitchFamily="34" charset="0"/>
              </a:rPr>
              <a:t>Importance and Motivation</a:t>
            </a:r>
          </a:p>
          <a:p>
            <a:pPr marL="342900" lvl="0" indent="-342900">
              <a:buFont typeface="+mj-lt"/>
              <a:buAutoNum type="arabicPeriod"/>
            </a:pPr>
            <a:endParaRPr lang="en-US" dirty="0">
              <a:latin typeface="+mn-lt"/>
              <a:cs typeface="Arial" panose="020B0604020202020204" pitchFamily="34" charset="0"/>
            </a:endParaRPr>
          </a:p>
          <a:p>
            <a:pPr marL="342900" lvl="0" indent="-342900">
              <a:buFont typeface="+mj-lt"/>
              <a:buAutoNum type="arabicPeriod"/>
              <a:defRPr/>
            </a:pPr>
            <a:r>
              <a:rPr lang="en-US" dirty="0">
                <a:latin typeface="+mn-lt"/>
                <a:cs typeface="Arial" panose="020B0604020202020204" pitchFamily="34" charset="0"/>
              </a:rPr>
              <a:t>Insights and Observations</a:t>
            </a:r>
          </a:p>
          <a:p>
            <a:pPr marL="342900" lvl="0" indent="-342900">
              <a:buFont typeface="+mj-lt"/>
              <a:buAutoNum type="arabicPeriod"/>
              <a:defRPr/>
            </a:pPr>
            <a:endParaRPr lang="en-US" dirty="0">
              <a:latin typeface="+mn-lt"/>
              <a:cs typeface="Arial" panose="020B0604020202020204" pitchFamily="34" charset="0"/>
            </a:endParaRPr>
          </a:p>
          <a:p>
            <a:pPr marL="342900" lvl="0" indent="-342900">
              <a:buFont typeface="+mj-lt"/>
              <a:buAutoNum type="arabicPeriod"/>
              <a:defRPr/>
            </a:pPr>
            <a:r>
              <a:rPr lang="en-US" dirty="0">
                <a:latin typeface="+mn-lt"/>
                <a:cs typeface="Arial" panose="020B0604020202020204" pitchFamily="34" charset="0"/>
              </a:rPr>
              <a:t>Implementations</a:t>
            </a:r>
          </a:p>
          <a:p>
            <a:pPr marL="342900" lvl="0" indent="-342900">
              <a:buFont typeface="+mj-lt"/>
              <a:buAutoNum type="arabicPeriod"/>
              <a:defRPr/>
            </a:pPr>
            <a:endParaRPr lang="en-US" dirty="0">
              <a:latin typeface="+mn-lt"/>
              <a:cs typeface="Arial" panose="020B0604020202020204" pitchFamily="34" charset="0"/>
            </a:endParaRPr>
          </a:p>
          <a:p>
            <a:pPr marL="342900" lvl="0" indent="-342900">
              <a:buFont typeface="+mj-lt"/>
              <a:buAutoNum type="arabicPeriod"/>
              <a:defRPr/>
            </a:pPr>
            <a:r>
              <a:rPr lang="en-US" dirty="0">
                <a:latin typeface="+mn-lt"/>
                <a:cs typeface="Arial" panose="020B0604020202020204" pitchFamily="34" charset="0"/>
              </a:rPr>
              <a:t>Results</a:t>
            </a:r>
          </a:p>
          <a:p>
            <a:pPr marL="342900" lvl="0" indent="-342900">
              <a:buFont typeface="+mj-lt"/>
              <a:buAutoNum type="arabicPeriod"/>
              <a:defRPr/>
            </a:pPr>
            <a:endParaRPr lang="en-US" dirty="0">
              <a:latin typeface="+mn-lt"/>
              <a:cs typeface="Arial" panose="020B0604020202020204" pitchFamily="34" charset="0"/>
            </a:endParaRPr>
          </a:p>
          <a:p>
            <a:pPr marL="342900" lvl="0" indent="-342900">
              <a:buFont typeface="+mj-lt"/>
              <a:buAutoNum type="arabicPeriod"/>
              <a:defRPr/>
            </a:pPr>
            <a:r>
              <a:rPr lang="en-US" dirty="0">
                <a:latin typeface="+mn-lt"/>
                <a:cs typeface="Arial" panose="020B0604020202020204" pitchFamily="34" charset="0"/>
              </a:rPr>
              <a:t>Future Work</a:t>
            </a:r>
          </a:p>
          <a:p>
            <a:pPr marL="342900" lvl="0" indent="-342900">
              <a:buFont typeface="+mj-lt"/>
              <a:buAutoNum type="arabicPeriod"/>
              <a:defRPr/>
            </a:pPr>
            <a:endParaRPr lang="en-US" dirty="0">
              <a:latin typeface="+mn-lt"/>
              <a:cs typeface="Arial" panose="020B0604020202020204" pitchFamily="34" charset="0"/>
            </a:endParaRPr>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latin typeface="Arial" panose="020B0604020202020204" pitchFamily="34" charset="0"/>
                <a:cs typeface="Arial" panose="020B0604020202020204" pitchFamily="34" charset="0"/>
              </a:rPr>
              <a:pPr/>
              <a:t>2</a:t>
            </a:fld>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F475E8C-DC9C-E049-AB42-56D09809B65E}"/>
              </a:ext>
            </a:extLst>
          </p:cNvPr>
          <p:cNvPicPr>
            <a:picLocks noChangeAspect="1"/>
          </p:cNvPicPr>
          <p:nvPr/>
        </p:nvPicPr>
        <p:blipFill>
          <a:blip r:embed="rId3"/>
          <a:stretch>
            <a:fillRect/>
          </a:stretch>
        </p:blipFill>
        <p:spPr>
          <a:xfrm>
            <a:off x="1071700" y="5983162"/>
            <a:ext cx="4318000" cy="457200"/>
          </a:xfrm>
          <a:prstGeom prst="rect">
            <a:avLst/>
          </a:prstGeom>
        </p:spPr>
      </p:pic>
    </p:spTree>
    <p:extLst>
      <p:ext uri="{BB962C8B-B14F-4D97-AF65-F5344CB8AC3E}">
        <p14:creationId xmlns:p14="http://schemas.microsoft.com/office/powerpoint/2010/main" val="314975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339523"/>
            <a:ext cx="9234309" cy="512448"/>
          </a:xfrm>
        </p:spPr>
        <p:txBody>
          <a:bodyPr/>
          <a:lstStyle/>
          <a:p>
            <a:r>
              <a:rPr lang="en-US" dirty="0">
                <a:latin typeface="Arial Narrow" panose="020B0604020202020204" pitchFamily="34" charset="0"/>
                <a:cs typeface="Arial Narrow" panose="020B0604020202020204" pitchFamily="34" charset="0"/>
              </a:rPr>
              <a:t>Results </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329412" y="1669002"/>
            <a:ext cx="9110728" cy="3062796"/>
          </a:xfrm>
        </p:spPr>
        <p:txBody>
          <a:bodyPr/>
          <a:lstStyle/>
          <a:p>
            <a:pPr lvl="0" algn="just"/>
            <a:r>
              <a:rPr lang="en-US" dirty="0">
                <a:latin typeface="Arial" panose="020B0604020202020204" pitchFamily="34" charset="0"/>
                <a:cs typeface="Arial" panose="020B0604020202020204" pitchFamily="34" charset="0"/>
              </a:rPr>
              <a:t>Visualized data to compare gender-based participation and performance.</a:t>
            </a:r>
          </a:p>
          <a:p>
            <a:pPr lvl="0"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Determined the importance of features that contribute to predicting player performance.</a:t>
            </a:r>
          </a:p>
          <a:p>
            <a:pPr algn="just"/>
            <a:endParaRPr lang="en-US" dirty="0">
              <a:latin typeface="Arial" panose="020B0604020202020204" pitchFamily="34" charset="0"/>
              <a:cs typeface="Arial" panose="020B0604020202020204" pitchFamily="34" charset="0"/>
            </a:endParaRPr>
          </a:p>
          <a:p>
            <a:pPr lvl="0" algn="just"/>
            <a:r>
              <a:rPr lang="en-US" dirty="0">
                <a:latin typeface="Arial" panose="020B0604020202020204" pitchFamily="34" charset="0"/>
                <a:cs typeface="Arial" panose="020B0604020202020204" pitchFamily="34" charset="0"/>
              </a:rPr>
              <a:t>Used classifiers to predict the probability of winning a medal (working on predicting the type of the medal).</a:t>
            </a:r>
          </a:p>
          <a:p>
            <a:pPr marL="0" lvl="0" indent="0" algn="just">
              <a:buNone/>
            </a:pPr>
            <a:endParaRPr lang="en-US" dirty="0">
              <a:latin typeface="Arial" panose="020B0604020202020204" pitchFamily="34" charset="0"/>
              <a:cs typeface="Arial" panose="020B0604020202020204" pitchFamily="34" charset="0"/>
            </a:endParaRPr>
          </a:p>
          <a:p>
            <a:pPr lvl="0" algn="just">
              <a:defRPr/>
            </a:pPr>
            <a:r>
              <a:rPr lang="en-US" dirty="0">
                <a:latin typeface="Arial" panose="020B0604020202020204" pitchFamily="34" charset="0"/>
                <a:cs typeface="Arial" panose="020B0604020202020204" pitchFamily="34" charset="0"/>
              </a:rPr>
              <a:t>Predicted the top 5 sports a female player can thrive in based on physical factors.</a:t>
            </a:r>
          </a:p>
          <a:p>
            <a:pPr lvl="0" algn="just">
              <a:defRPr/>
            </a:pPr>
            <a:endParaRPr lang="en-US" dirty="0">
              <a:latin typeface="Arial" panose="020B0604020202020204" pitchFamily="34" charset="0"/>
              <a:cs typeface="Arial" panose="020B0604020202020204" pitchFamily="34" charset="0"/>
            </a:endParaRPr>
          </a:p>
          <a:p>
            <a:pPr lvl="0" algn="just"/>
            <a:r>
              <a:rPr lang="en-US" dirty="0">
                <a:latin typeface="Arial" panose="020B0604020202020204" pitchFamily="34" charset="0"/>
                <a:cs typeface="Arial" panose="020B0604020202020204" pitchFamily="34" charset="0"/>
              </a:rPr>
              <a:t>Utilized Tennis statistics to improve the performance of a player efficiently.</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latin typeface="Arial" panose="020B0604020202020204" pitchFamily="34" charset="0"/>
                <a:cs typeface="Arial" panose="020B0604020202020204" pitchFamily="34" charset="0"/>
              </a:rPr>
              <a:pPr/>
              <a:t>20</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FF98435-6CE7-1249-B075-DD75CA711F59}"/>
              </a:ext>
            </a:extLst>
          </p:cNvPr>
          <p:cNvPicPr>
            <a:picLocks noChangeAspect="1"/>
          </p:cNvPicPr>
          <p:nvPr/>
        </p:nvPicPr>
        <p:blipFill>
          <a:blip r:embed="rId3"/>
          <a:stretch>
            <a:fillRect/>
          </a:stretch>
        </p:blipFill>
        <p:spPr>
          <a:xfrm>
            <a:off x="1071700" y="5983162"/>
            <a:ext cx="4318000" cy="457200"/>
          </a:xfrm>
          <a:prstGeom prst="rect">
            <a:avLst/>
          </a:prstGeom>
        </p:spPr>
      </p:pic>
    </p:spTree>
    <p:extLst>
      <p:ext uri="{BB962C8B-B14F-4D97-AF65-F5344CB8AC3E}">
        <p14:creationId xmlns:p14="http://schemas.microsoft.com/office/powerpoint/2010/main" val="6382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3" y="331855"/>
            <a:ext cx="9234309" cy="512448"/>
          </a:xfrm>
        </p:spPr>
        <p:txBody>
          <a:bodyPr/>
          <a:lstStyle/>
          <a:p>
            <a:r>
              <a:rPr lang="en-US" dirty="0">
                <a:latin typeface="Arial Narrow" panose="020B0604020202020204" pitchFamily="34" charset="0"/>
                <a:cs typeface="Arial Narrow" panose="020B0604020202020204" pitchFamily="34" charset="0"/>
              </a:rPr>
              <a:t>Future work</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243093" y="1859983"/>
            <a:ext cx="9306038" cy="3411537"/>
          </a:xfrm>
        </p:spPr>
        <p:txBody>
          <a:bodyPr/>
          <a:lstStyle/>
          <a:p>
            <a:pPr lvl="0"/>
            <a:r>
              <a:rPr lang="en-US" dirty="0">
                <a:latin typeface="Arial" panose="020B0604020202020204" pitchFamily="34" charset="0"/>
                <a:cs typeface="Arial" panose="020B0604020202020204" pitchFamily="34" charset="0"/>
              </a:rPr>
              <a:t>Determine attributes that can improve player performance in other sports (similar to the Tennis based prediction).</a:t>
            </a:r>
          </a:p>
          <a:p>
            <a:pPr lvl="0"/>
            <a:endParaRPr lang="en-US"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rPr>
              <a:t>Include skills measurement for each sport based on physical attributes of a player and compare to the best skill set measurements and suggest nutritional information/diet to attain such skills.</a:t>
            </a:r>
          </a:p>
          <a:p>
            <a:pPr lvl="0"/>
            <a:endParaRPr lang="en-US" dirty="0">
              <a:latin typeface="Arial" panose="020B0604020202020204" pitchFamily="34" charset="0"/>
              <a:cs typeface="Arial" panose="020B0604020202020204" pitchFamily="34" charset="0"/>
            </a:endParaRPr>
          </a:p>
          <a:p>
            <a:pPr lvl="0">
              <a:defRPr/>
            </a:pPr>
            <a:r>
              <a:rPr lang="en-US" dirty="0">
                <a:latin typeface="Arial" panose="020B0604020202020204" pitchFamily="34" charset="0"/>
                <a:cs typeface="Arial" panose="020B0604020202020204" pitchFamily="34" charset="0"/>
              </a:rPr>
              <a:t>Perform similar evaluation and prediction for other genders to promote gender inclusivity in sports.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latin typeface="Arial" panose="020B0604020202020204" pitchFamily="34" charset="0"/>
                <a:cs typeface="Arial" panose="020B0604020202020204" pitchFamily="34" charset="0"/>
              </a:rPr>
              <a:pPr/>
              <a:t>21</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FF98435-6CE7-1249-B075-DD75CA711F59}"/>
              </a:ext>
            </a:extLst>
          </p:cNvPr>
          <p:cNvPicPr>
            <a:picLocks noChangeAspect="1"/>
          </p:cNvPicPr>
          <p:nvPr/>
        </p:nvPicPr>
        <p:blipFill>
          <a:blip r:embed="rId3"/>
          <a:stretch>
            <a:fillRect/>
          </a:stretch>
        </p:blipFill>
        <p:spPr>
          <a:xfrm>
            <a:off x="1071700" y="5983162"/>
            <a:ext cx="4318000" cy="457200"/>
          </a:xfrm>
          <a:prstGeom prst="rect">
            <a:avLst/>
          </a:prstGeom>
        </p:spPr>
      </p:pic>
    </p:spTree>
    <p:extLst>
      <p:ext uri="{BB962C8B-B14F-4D97-AF65-F5344CB8AC3E}">
        <p14:creationId xmlns:p14="http://schemas.microsoft.com/office/powerpoint/2010/main" val="507989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4486-2A6A-DD4E-9A8D-861B2E201A1F}"/>
              </a:ext>
            </a:extLst>
          </p:cNvPr>
          <p:cNvSpPr>
            <a:spLocks noGrp="1"/>
          </p:cNvSpPr>
          <p:nvPr>
            <p:ph type="ctrTitle"/>
          </p:nvPr>
        </p:nvSpPr>
        <p:spPr>
          <a:xfrm>
            <a:off x="1959575" y="2054816"/>
            <a:ext cx="7334529" cy="854080"/>
          </a:xfrm>
        </p:spPr>
        <p:txBody>
          <a:bodyPr/>
          <a:lstStyle/>
          <a:p>
            <a:r>
              <a:rPr lang="en-US" dirty="0">
                <a:latin typeface="Arial Narrow" panose="020B0604020202020204" pitchFamily="34" charset="0"/>
                <a:cs typeface="Arial Narrow" panose="020B0604020202020204" pitchFamily="34" charset="0"/>
              </a:rPr>
              <a:t>Thank You</a:t>
            </a:r>
          </a:p>
        </p:txBody>
      </p:sp>
      <p:sp>
        <p:nvSpPr>
          <p:cNvPr id="4" name="Date Placeholder 3">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22</a:t>
            </a:fld>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D2CDA0C-1CAB-2C46-B4F4-6463F88C7F57}"/>
              </a:ext>
            </a:extLst>
          </p:cNvPr>
          <p:cNvPicPr>
            <a:picLocks noChangeAspect="1"/>
          </p:cNvPicPr>
          <p:nvPr/>
        </p:nvPicPr>
        <p:blipFill>
          <a:blip r:embed="rId3"/>
          <a:stretch>
            <a:fillRect/>
          </a:stretch>
        </p:blipFill>
        <p:spPr>
          <a:xfrm>
            <a:off x="1071700" y="5983162"/>
            <a:ext cx="4318000" cy="457200"/>
          </a:xfrm>
          <a:prstGeom prst="rect">
            <a:avLst/>
          </a:prstGeom>
        </p:spPr>
      </p:pic>
    </p:spTree>
    <p:extLst>
      <p:ext uri="{BB962C8B-B14F-4D97-AF65-F5344CB8AC3E}">
        <p14:creationId xmlns:p14="http://schemas.microsoft.com/office/powerpoint/2010/main" val="688098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339523"/>
            <a:ext cx="9234309" cy="512448"/>
          </a:xfrm>
        </p:spPr>
        <p:txBody>
          <a:bodyPr/>
          <a:lstStyle/>
          <a:p>
            <a:r>
              <a:rPr lang="en-US" dirty="0">
                <a:latin typeface="Arial Narrow" panose="020B0604020202020204" pitchFamily="34" charset="0"/>
                <a:cs typeface="Arial Narrow" panose="020B0604020202020204" pitchFamily="34" charset="0"/>
              </a:rPr>
              <a:t>Problem Statement</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379665" y="1420426"/>
            <a:ext cx="8562085" cy="3579545"/>
          </a:xfrm>
        </p:spPr>
        <p:txBody>
          <a:bodyPr>
            <a:normAutofit/>
          </a:bodyPr>
          <a:lstStyle/>
          <a:p>
            <a:pPr marL="0" lvl="0" indent="0" algn="just">
              <a:buNone/>
            </a:pPr>
            <a:endParaRPr lang="en-US" dirty="0">
              <a:latin typeface="+mn-lt"/>
              <a:cs typeface="Arial" panose="020B0604020202020204" pitchFamily="34" charset="0"/>
            </a:endParaRPr>
          </a:p>
          <a:p>
            <a:pPr algn="just">
              <a:buFont typeface="Wingdings" panose="05000000000000000000" pitchFamily="2" charset="2"/>
              <a:buChar char="§"/>
            </a:pPr>
            <a:r>
              <a:rPr lang="en-GB" sz="1800" dirty="0"/>
              <a:t>Understand female athletes' performance in the past to interpret their performance in the future.</a:t>
            </a:r>
          </a:p>
          <a:p>
            <a:pPr lvl="0" algn="just">
              <a:buFont typeface="Wingdings" panose="05000000000000000000" pitchFamily="2" charset="2"/>
              <a:buChar char="§"/>
            </a:pPr>
            <a:endParaRPr lang="en-US" dirty="0">
              <a:latin typeface="+mn-lt"/>
              <a:cs typeface="Arial" panose="020B0604020202020204" pitchFamily="34" charset="0"/>
            </a:endParaRPr>
          </a:p>
          <a:p>
            <a:pPr algn="just">
              <a:buFont typeface="Wingdings" panose="05000000000000000000" pitchFamily="2" charset="2"/>
              <a:buChar char="§"/>
            </a:pPr>
            <a:r>
              <a:rPr lang="en-GB" sz="1800" dirty="0"/>
              <a:t>Understand the factors affecting their performance and how these factors differ from those of male athletes.</a:t>
            </a:r>
          </a:p>
          <a:p>
            <a:pPr algn="just">
              <a:buFont typeface="Wingdings" panose="05000000000000000000" pitchFamily="2" charset="2"/>
              <a:buChar char="§"/>
            </a:pPr>
            <a:endParaRPr lang="en-GB" dirty="0"/>
          </a:p>
          <a:p>
            <a:pPr algn="just">
              <a:buFont typeface="Wingdings" panose="05000000000000000000" pitchFamily="2" charset="2"/>
              <a:buChar char="§"/>
            </a:pPr>
            <a:r>
              <a:rPr lang="en-GB" sz="1800" dirty="0"/>
              <a:t>Interpret the female player performance based on the given factors/features and focus on game-based improvement.</a:t>
            </a:r>
          </a:p>
          <a:p>
            <a:pPr marL="0" lvl="0" indent="0">
              <a:buNone/>
            </a:pPr>
            <a:endParaRPr lang="en-US" dirty="0">
              <a:latin typeface="+mn-lt"/>
              <a:cs typeface="Arial" panose="020B0604020202020204" pitchFamily="34" charset="0"/>
            </a:endParaRP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latin typeface="Arial" panose="020B0604020202020204" pitchFamily="34" charset="0"/>
                <a:cs typeface="Arial" panose="020B0604020202020204" pitchFamily="34" charset="0"/>
              </a:rPr>
              <a:pPr/>
              <a:t>3</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FF98435-6CE7-1249-B075-DD75CA711F59}"/>
              </a:ext>
            </a:extLst>
          </p:cNvPr>
          <p:cNvPicPr>
            <a:picLocks noChangeAspect="1"/>
          </p:cNvPicPr>
          <p:nvPr/>
        </p:nvPicPr>
        <p:blipFill>
          <a:blip r:embed="rId3"/>
          <a:stretch>
            <a:fillRect/>
          </a:stretch>
        </p:blipFill>
        <p:spPr>
          <a:xfrm>
            <a:off x="1071700" y="5983162"/>
            <a:ext cx="4318000" cy="457200"/>
          </a:xfrm>
          <a:prstGeom prst="rect">
            <a:avLst/>
          </a:prstGeom>
        </p:spPr>
      </p:pic>
    </p:spTree>
    <p:extLst>
      <p:ext uri="{BB962C8B-B14F-4D97-AF65-F5344CB8AC3E}">
        <p14:creationId xmlns:p14="http://schemas.microsoft.com/office/powerpoint/2010/main" val="362382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17457" y="321768"/>
            <a:ext cx="9234309" cy="512448"/>
          </a:xfrm>
        </p:spPr>
        <p:txBody>
          <a:bodyPr/>
          <a:lstStyle/>
          <a:p>
            <a:r>
              <a:rPr lang="en-US" dirty="0">
                <a:latin typeface="Arial Narrow" panose="020B0604020202020204" pitchFamily="34" charset="0"/>
                <a:cs typeface="Arial Narrow" panose="020B0604020202020204" pitchFamily="34" charset="0"/>
              </a:rPr>
              <a:t>Importance and Motivation</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017457" y="1514841"/>
            <a:ext cx="6111312" cy="3550540"/>
          </a:xfrm>
        </p:spPr>
        <p:txBody>
          <a:bodyPr>
            <a:normAutofit lnSpcReduction="10000"/>
          </a:bodyPr>
          <a:lstStyle/>
          <a:p>
            <a:pPr marL="0" lvl="0" indent="0" algn="just">
              <a:buNone/>
            </a:pPr>
            <a:endParaRPr lang="en-US" dirty="0">
              <a:latin typeface="+mn-lt"/>
              <a:cs typeface="Arial" panose="020B0604020202020204" pitchFamily="34" charset="0"/>
            </a:endParaRPr>
          </a:p>
          <a:p>
            <a:pPr lvl="0" algn="just"/>
            <a:r>
              <a:rPr lang="en-US" dirty="0">
                <a:latin typeface="+mn-lt"/>
                <a:cs typeface="Arial" panose="020B0604020202020204" pitchFamily="34" charset="0"/>
              </a:rPr>
              <a:t>Female empowerment is a crucial aspect that needs to be addressed in various walks of life.</a:t>
            </a:r>
          </a:p>
          <a:p>
            <a:pPr lvl="0" algn="just"/>
            <a:endParaRPr lang="en-US" dirty="0">
              <a:latin typeface="+mn-lt"/>
              <a:cs typeface="Arial" panose="020B0604020202020204" pitchFamily="34" charset="0"/>
            </a:endParaRPr>
          </a:p>
          <a:p>
            <a:pPr lvl="0" algn="just"/>
            <a:r>
              <a:rPr lang="en-US" dirty="0">
                <a:latin typeface="+mn-lt"/>
                <a:cs typeface="Arial" panose="020B0604020202020204" pitchFamily="34" charset="0"/>
              </a:rPr>
              <a:t>Literature reviews, research and clinical studies show underrepresentation of women.</a:t>
            </a:r>
          </a:p>
          <a:p>
            <a:pPr lvl="0" algn="just"/>
            <a:endParaRPr lang="en-US" dirty="0">
              <a:latin typeface="+mn-lt"/>
              <a:cs typeface="Arial" panose="020B0604020202020204" pitchFamily="34" charset="0"/>
            </a:endParaRPr>
          </a:p>
          <a:p>
            <a:pPr lvl="0" algn="just"/>
            <a:r>
              <a:rPr lang="en-US" dirty="0">
                <a:latin typeface="+mn-lt"/>
                <a:cs typeface="Arial" panose="020B0604020202020204" pitchFamily="34" charset="0"/>
              </a:rPr>
              <a:t>Significant difference in women participation in sports.</a:t>
            </a:r>
          </a:p>
          <a:p>
            <a:pPr lvl="0" algn="just"/>
            <a:endParaRPr lang="en-US" dirty="0">
              <a:latin typeface="+mn-lt"/>
              <a:cs typeface="Arial" panose="020B0604020202020204" pitchFamily="34" charset="0"/>
            </a:endParaRPr>
          </a:p>
          <a:p>
            <a:pPr algn="just"/>
            <a:r>
              <a:rPr lang="en-US" dirty="0">
                <a:latin typeface="+mn-lt"/>
                <a:cs typeface="Arial" panose="020B0604020202020204" pitchFamily="34" charset="0"/>
              </a:rPr>
              <a:t>Gain insight into participation and performance of women in sports.</a:t>
            </a:r>
          </a:p>
          <a:p>
            <a:pPr algn="just"/>
            <a:endParaRPr lang="en-US" dirty="0">
              <a:latin typeface="+mn-lt"/>
              <a:cs typeface="Arial" panose="020B0604020202020204" pitchFamily="34" charset="0"/>
            </a:endParaRPr>
          </a:p>
          <a:p>
            <a:pPr algn="just"/>
            <a:r>
              <a:rPr lang="en-US" dirty="0">
                <a:latin typeface="+mn-lt"/>
                <a:cs typeface="Arial" panose="020B0604020202020204" pitchFamily="34" charset="0"/>
              </a:rPr>
              <a:t>Assist women and coaches dreaming of careers in sports by efficient interpretations.</a:t>
            </a:r>
          </a:p>
          <a:p>
            <a:pPr lvl="0" algn="just"/>
            <a:endParaRPr lang="en-US" dirty="0">
              <a:latin typeface="+mn-lt"/>
              <a:cs typeface="Arial" panose="020B0604020202020204" pitchFamily="34" charset="0"/>
            </a:endParaRPr>
          </a:p>
          <a:p>
            <a:pPr marL="0" lvl="0" indent="0" algn="just">
              <a:buNone/>
            </a:pPr>
            <a:endParaRPr lang="en-US" dirty="0">
              <a:latin typeface="+mn-lt"/>
              <a:cs typeface="Arial" panose="020B0604020202020204" pitchFamily="34" charset="0"/>
            </a:endParaRP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latin typeface="Arial" panose="020B0604020202020204" pitchFamily="34" charset="0"/>
                <a:cs typeface="Arial" panose="020B0604020202020204" pitchFamily="34" charset="0"/>
              </a:rPr>
              <a:pPr/>
              <a:t>4</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FF98435-6CE7-1249-B075-DD75CA711F59}"/>
              </a:ext>
            </a:extLst>
          </p:cNvPr>
          <p:cNvPicPr>
            <a:picLocks noChangeAspect="1"/>
          </p:cNvPicPr>
          <p:nvPr/>
        </p:nvPicPr>
        <p:blipFill>
          <a:blip r:embed="rId3"/>
          <a:stretch>
            <a:fillRect/>
          </a:stretch>
        </p:blipFill>
        <p:spPr>
          <a:xfrm>
            <a:off x="1071700" y="5983162"/>
            <a:ext cx="4318000" cy="457200"/>
          </a:xfrm>
          <a:prstGeom prst="rect">
            <a:avLst/>
          </a:prstGeom>
        </p:spPr>
      </p:pic>
      <p:sp>
        <p:nvSpPr>
          <p:cNvPr id="12" name="TextBox 11">
            <a:extLst>
              <a:ext uri="{FF2B5EF4-FFF2-40B4-BE49-F238E27FC236}">
                <a16:creationId xmlns:a16="http://schemas.microsoft.com/office/drawing/2014/main" id="{FDE451B6-9865-6C43-B50E-DFF326160938}"/>
              </a:ext>
            </a:extLst>
          </p:cNvPr>
          <p:cNvSpPr txBox="1"/>
          <p:nvPr/>
        </p:nvSpPr>
        <p:spPr>
          <a:xfrm>
            <a:off x="7625919" y="4366876"/>
            <a:ext cx="4681490" cy="169277"/>
          </a:xfrm>
          <a:prstGeom prst="rect">
            <a:avLst/>
          </a:prstGeom>
          <a:noFill/>
        </p:spPr>
        <p:txBody>
          <a:bodyPr wrap="square" rtlCol="0">
            <a:spAutoFit/>
          </a:bodyPr>
          <a:lstStyle/>
          <a:p>
            <a:r>
              <a:rPr lang="en-US" sz="500" dirty="0"/>
              <a:t>https://marquettemessenger.com/opinion/2021/04/21/womens-basketball-team-faces-gender-inequality-at-ncaa-march-madness/</a:t>
            </a:r>
          </a:p>
        </p:txBody>
      </p:sp>
      <p:pic>
        <p:nvPicPr>
          <p:cNvPr id="7" name="Picture 6">
            <a:extLst>
              <a:ext uri="{FF2B5EF4-FFF2-40B4-BE49-F238E27FC236}">
                <a16:creationId xmlns:a16="http://schemas.microsoft.com/office/drawing/2014/main" id="{5DD2F7B0-0484-0E54-615B-79425C9DE497}"/>
              </a:ext>
            </a:extLst>
          </p:cNvPr>
          <p:cNvPicPr>
            <a:picLocks noChangeAspect="1"/>
          </p:cNvPicPr>
          <p:nvPr/>
        </p:nvPicPr>
        <p:blipFill>
          <a:blip r:embed="rId4"/>
          <a:stretch>
            <a:fillRect/>
          </a:stretch>
        </p:blipFill>
        <p:spPr>
          <a:xfrm>
            <a:off x="7801029" y="1842067"/>
            <a:ext cx="3373514" cy="2462665"/>
          </a:xfrm>
          <a:prstGeom prst="rect">
            <a:avLst/>
          </a:prstGeom>
          <a:ln>
            <a:noFill/>
          </a:ln>
          <a:effectLst>
            <a:softEdge rad="112500"/>
          </a:effectLst>
        </p:spPr>
      </p:pic>
    </p:spTree>
    <p:extLst>
      <p:ext uri="{BB962C8B-B14F-4D97-AF65-F5344CB8AC3E}">
        <p14:creationId xmlns:p14="http://schemas.microsoft.com/office/powerpoint/2010/main" val="1912127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4" y="254360"/>
            <a:ext cx="9234309" cy="512448"/>
          </a:xfrm>
        </p:spPr>
        <p:txBody>
          <a:bodyPr/>
          <a:lstStyle/>
          <a:p>
            <a:r>
              <a:rPr lang="en-US" dirty="0">
                <a:latin typeface="Arial Narrow" panose="020B0604020202020204" pitchFamily="34" charset="0"/>
                <a:cs typeface="Arial Narrow" panose="020B0604020202020204" pitchFamily="34" charset="0"/>
              </a:rPr>
              <a:t>Insights and Observations</a:t>
            </a:r>
          </a:p>
        </p:txBody>
      </p:sp>
      <p:sp>
        <p:nvSpPr>
          <p:cNvPr id="3" name="Subtitle">
            <a:extLst>
              <a:ext uri="{FF2B5EF4-FFF2-40B4-BE49-F238E27FC236}">
                <a16:creationId xmlns:a16="http://schemas.microsoft.com/office/drawing/2014/main" id="{9A551606-6DE1-BD45-B8A4-1DCA2AC5D6EC}"/>
              </a:ext>
            </a:extLst>
          </p:cNvPr>
          <p:cNvSpPr>
            <a:spLocks noGrp="1"/>
          </p:cNvSpPr>
          <p:nvPr>
            <p:ph type="subTitle" idx="1"/>
          </p:nvPr>
        </p:nvSpPr>
        <p:spPr>
          <a:xfrm>
            <a:off x="1231022" y="935695"/>
            <a:ext cx="9093230" cy="338554"/>
          </a:xfrm>
        </p:spPr>
        <p:txBody>
          <a:bodyPr/>
          <a:lstStyle/>
          <a:p>
            <a:r>
              <a:rPr lang="en-US" dirty="0">
                <a:latin typeface="Arial" panose="020B0604020202020204" pitchFamily="34" charset="0"/>
                <a:cs typeface="Arial" panose="020B0604020202020204" pitchFamily="34" charset="0"/>
              </a:rPr>
              <a:t>Analyzing 120 years of Olympic Games Athletes dataset</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latin typeface="Arial" panose="020B0604020202020204" pitchFamily="34" charset="0"/>
                <a:cs typeface="Arial" panose="020B0604020202020204" pitchFamily="34" charset="0"/>
              </a:rPr>
              <a:pPr/>
              <a:t>5</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FF98435-6CE7-1249-B075-DD75CA711F59}"/>
              </a:ext>
            </a:extLst>
          </p:cNvPr>
          <p:cNvPicPr>
            <a:picLocks noChangeAspect="1"/>
          </p:cNvPicPr>
          <p:nvPr/>
        </p:nvPicPr>
        <p:blipFill>
          <a:blip r:embed="rId3"/>
          <a:stretch>
            <a:fillRect/>
          </a:stretch>
        </p:blipFill>
        <p:spPr>
          <a:xfrm>
            <a:off x="1071700" y="5983162"/>
            <a:ext cx="4318000" cy="457200"/>
          </a:xfrm>
          <a:prstGeom prst="rect">
            <a:avLst/>
          </a:prstGeom>
        </p:spPr>
      </p:pic>
      <p:pic>
        <p:nvPicPr>
          <p:cNvPr id="13" name="Picture 12" descr="Chart, scatter chart&#10;&#10;Description automatically generated">
            <a:extLst>
              <a:ext uri="{FF2B5EF4-FFF2-40B4-BE49-F238E27FC236}">
                <a16:creationId xmlns:a16="http://schemas.microsoft.com/office/drawing/2014/main" id="{EF7793D9-4065-00B4-83E8-7BD26711980F}"/>
              </a:ext>
            </a:extLst>
          </p:cNvPr>
          <p:cNvPicPr>
            <a:picLocks noChangeAspect="1"/>
          </p:cNvPicPr>
          <p:nvPr/>
        </p:nvPicPr>
        <p:blipFill>
          <a:blip r:embed="rId4"/>
          <a:stretch>
            <a:fillRect/>
          </a:stretch>
        </p:blipFill>
        <p:spPr>
          <a:xfrm>
            <a:off x="6096000" y="3557458"/>
            <a:ext cx="3256098" cy="2317404"/>
          </a:xfrm>
          <a:prstGeom prst="rect">
            <a:avLst/>
          </a:prstGeom>
        </p:spPr>
      </p:pic>
      <p:pic>
        <p:nvPicPr>
          <p:cNvPr id="15" name="Picture 14">
            <a:extLst>
              <a:ext uri="{FF2B5EF4-FFF2-40B4-BE49-F238E27FC236}">
                <a16:creationId xmlns:a16="http://schemas.microsoft.com/office/drawing/2014/main" id="{BA1BE4B5-663F-20C2-2EE9-4BAB51649786}"/>
              </a:ext>
            </a:extLst>
          </p:cNvPr>
          <p:cNvPicPr>
            <a:picLocks noChangeAspect="1"/>
          </p:cNvPicPr>
          <p:nvPr/>
        </p:nvPicPr>
        <p:blipFill>
          <a:blip r:embed="rId5"/>
          <a:stretch>
            <a:fillRect/>
          </a:stretch>
        </p:blipFill>
        <p:spPr>
          <a:xfrm>
            <a:off x="2340253" y="1348721"/>
            <a:ext cx="6874768" cy="2080279"/>
          </a:xfrm>
          <a:prstGeom prst="rect">
            <a:avLst/>
          </a:prstGeom>
        </p:spPr>
      </p:pic>
      <p:pic>
        <p:nvPicPr>
          <p:cNvPr id="17" name="Picture 16" descr="Chart, line chart&#10;&#10;Description automatically generated">
            <a:extLst>
              <a:ext uri="{FF2B5EF4-FFF2-40B4-BE49-F238E27FC236}">
                <a16:creationId xmlns:a16="http://schemas.microsoft.com/office/drawing/2014/main" id="{8EBFCA18-871C-56EA-4466-0B61C9FAD44A}"/>
              </a:ext>
            </a:extLst>
          </p:cNvPr>
          <p:cNvPicPr>
            <a:picLocks noChangeAspect="1"/>
          </p:cNvPicPr>
          <p:nvPr/>
        </p:nvPicPr>
        <p:blipFill>
          <a:blip r:embed="rId6"/>
          <a:stretch>
            <a:fillRect/>
          </a:stretch>
        </p:blipFill>
        <p:spPr>
          <a:xfrm>
            <a:off x="2185156" y="3557458"/>
            <a:ext cx="3443288" cy="2302121"/>
          </a:xfrm>
          <a:prstGeom prst="rect">
            <a:avLst/>
          </a:prstGeom>
        </p:spPr>
      </p:pic>
    </p:spTree>
    <p:extLst>
      <p:ext uri="{BB962C8B-B14F-4D97-AF65-F5344CB8AC3E}">
        <p14:creationId xmlns:p14="http://schemas.microsoft.com/office/powerpoint/2010/main" val="176753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6</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pic>
        <p:nvPicPr>
          <p:cNvPr id="3" name="Picture 2" descr="A picture containing text, measuring stick, lined, day&#10;&#10;Description automatically generated">
            <a:extLst>
              <a:ext uri="{FF2B5EF4-FFF2-40B4-BE49-F238E27FC236}">
                <a16:creationId xmlns:a16="http://schemas.microsoft.com/office/drawing/2014/main" id="{F928946C-6D54-C3A3-09F6-75729F9058AD}"/>
              </a:ext>
            </a:extLst>
          </p:cNvPr>
          <p:cNvPicPr>
            <a:picLocks noChangeAspect="1"/>
          </p:cNvPicPr>
          <p:nvPr/>
        </p:nvPicPr>
        <p:blipFill>
          <a:blip r:embed="rId4"/>
          <a:stretch>
            <a:fillRect/>
          </a:stretch>
        </p:blipFill>
        <p:spPr>
          <a:xfrm>
            <a:off x="5860892" y="2034913"/>
            <a:ext cx="5968202" cy="3603892"/>
          </a:xfrm>
          <a:prstGeom prst="rect">
            <a:avLst/>
          </a:prstGeom>
        </p:spPr>
      </p:pic>
      <p:pic>
        <p:nvPicPr>
          <p:cNvPr id="2" name="Picture 1" descr="Chart, bar chart, histogram&#10;&#10;Description automatically generated">
            <a:extLst>
              <a:ext uri="{FF2B5EF4-FFF2-40B4-BE49-F238E27FC236}">
                <a16:creationId xmlns:a16="http://schemas.microsoft.com/office/drawing/2014/main" id="{2E1FC61A-89EC-6DF6-B13E-7649F899A3CA}"/>
              </a:ext>
            </a:extLst>
          </p:cNvPr>
          <p:cNvPicPr>
            <a:picLocks noChangeAspect="1"/>
          </p:cNvPicPr>
          <p:nvPr/>
        </p:nvPicPr>
        <p:blipFill>
          <a:blip r:embed="rId5"/>
          <a:stretch>
            <a:fillRect/>
          </a:stretch>
        </p:blipFill>
        <p:spPr>
          <a:xfrm>
            <a:off x="168677" y="325288"/>
            <a:ext cx="5779362" cy="3511571"/>
          </a:xfrm>
          <a:prstGeom prst="rect">
            <a:avLst/>
          </a:prstGeom>
        </p:spPr>
      </p:pic>
      <p:sp>
        <p:nvSpPr>
          <p:cNvPr id="6" name="TextBox 5">
            <a:extLst>
              <a:ext uri="{FF2B5EF4-FFF2-40B4-BE49-F238E27FC236}">
                <a16:creationId xmlns:a16="http://schemas.microsoft.com/office/drawing/2014/main" id="{7A951ED9-EADE-09C6-795A-9A3FF2F2FF0A}"/>
              </a:ext>
            </a:extLst>
          </p:cNvPr>
          <p:cNvSpPr txBox="1"/>
          <p:nvPr/>
        </p:nvSpPr>
        <p:spPr>
          <a:xfrm>
            <a:off x="1375910" y="3866021"/>
            <a:ext cx="3364896" cy="307777"/>
          </a:xfrm>
          <a:prstGeom prst="rect">
            <a:avLst/>
          </a:prstGeom>
          <a:noFill/>
        </p:spPr>
        <p:txBody>
          <a:bodyPr wrap="none" rtlCol="0">
            <a:spAutoFit/>
          </a:bodyPr>
          <a:lstStyle/>
          <a:p>
            <a:r>
              <a:rPr lang="en-US" sz="1400" dirty="0"/>
              <a:t>Medals secured by Female in each sport</a:t>
            </a:r>
          </a:p>
        </p:txBody>
      </p:sp>
      <p:sp>
        <p:nvSpPr>
          <p:cNvPr id="7" name="TextBox 6">
            <a:extLst>
              <a:ext uri="{FF2B5EF4-FFF2-40B4-BE49-F238E27FC236}">
                <a16:creationId xmlns:a16="http://schemas.microsoft.com/office/drawing/2014/main" id="{2185EB74-03FC-6BCC-DD1B-88443576E2CE}"/>
              </a:ext>
            </a:extLst>
          </p:cNvPr>
          <p:cNvSpPr txBox="1"/>
          <p:nvPr/>
        </p:nvSpPr>
        <p:spPr>
          <a:xfrm>
            <a:off x="7432669" y="5659341"/>
            <a:ext cx="3170740" cy="307777"/>
          </a:xfrm>
          <a:prstGeom prst="rect">
            <a:avLst/>
          </a:prstGeom>
          <a:noFill/>
        </p:spPr>
        <p:txBody>
          <a:bodyPr wrap="none" rtlCol="0">
            <a:spAutoFit/>
          </a:bodyPr>
          <a:lstStyle/>
          <a:p>
            <a:r>
              <a:rPr lang="en-US" sz="1400" dirty="0"/>
              <a:t>Medals secured by Male in each sport</a:t>
            </a:r>
          </a:p>
        </p:txBody>
      </p:sp>
    </p:spTree>
    <p:extLst>
      <p:ext uri="{BB962C8B-B14F-4D97-AF65-F5344CB8AC3E}">
        <p14:creationId xmlns:p14="http://schemas.microsoft.com/office/powerpoint/2010/main" val="1809050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7</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pic>
        <p:nvPicPr>
          <p:cNvPr id="3" name="Picture 2" descr="Chart, histogram&#10;&#10;Description automatically generated">
            <a:extLst>
              <a:ext uri="{FF2B5EF4-FFF2-40B4-BE49-F238E27FC236}">
                <a16:creationId xmlns:a16="http://schemas.microsoft.com/office/drawing/2014/main" id="{60F9F688-7535-1D15-C5D7-C633D22985B4}"/>
              </a:ext>
            </a:extLst>
          </p:cNvPr>
          <p:cNvPicPr>
            <a:picLocks noChangeAspect="1"/>
          </p:cNvPicPr>
          <p:nvPr/>
        </p:nvPicPr>
        <p:blipFill>
          <a:blip r:embed="rId4"/>
          <a:stretch>
            <a:fillRect/>
          </a:stretch>
        </p:blipFill>
        <p:spPr>
          <a:xfrm>
            <a:off x="6346982" y="77192"/>
            <a:ext cx="3507232" cy="2517595"/>
          </a:xfrm>
          <a:prstGeom prst="rect">
            <a:avLst/>
          </a:prstGeom>
        </p:spPr>
      </p:pic>
      <p:pic>
        <p:nvPicPr>
          <p:cNvPr id="7" name="Picture 6" descr="Chart, bar chart&#10;&#10;Description automatically generated">
            <a:extLst>
              <a:ext uri="{FF2B5EF4-FFF2-40B4-BE49-F238E27FC236}">
                <a16:creationId xmlns:a16="http://schemas.microsoft.com/office/drawing/2014/main" id="{8971B9D9-1238-DD02-D8FC-8EF46171D8C1}"/>
              </a:ext>
            </a:extLst>
          </p:cNvPr>
          <p:cNvPicPr>
            <a:picLocks noChangeAspect="1"/>
          </p:cNvPicPr>
          <p:nvPr/>
        </p:nvPicPr>
        <p:blipFill>
          <a:blip r:embed="rId5"/>
          <a:stretch>
            <a:fillRect/>
          </a:stretch>
        </p:blipFill>
        <p:spPr>
          <a:xfrm>
            <a:off x="317294" y="2816095"/>
            <a:ext cx="5231250" cy="3080820"/>
          </a:xfrm>
          <a:prstGeom prst="rect">
            <a:avLst/>
          </a:prstGeom>
        </p:spPr>
      </p:pic>
      <p:pic>
        <p:nvPicPr>
          <p:cNvPr id="10" name="Picture 9" descr="Chart, histogram&#10;&#10;Description automatically generated">
            <a:extLst>
              <a:ext uri="{FF2B5EF4-FFF2-40B4-BE49-F238E27FC236}">
                <a16:creationId xmlns:a16="http://schemas.microsoft.com/office/drawing/2014/main" id="{D289FF1D-0802-34A4-8991-7CBF0DFFE8AE}"/>
              </a:ext>
            </a:extLst>
          </p:cNvPr>
          <p:cNvPicPr>
            <a:picLocks noChangeAspect="1"/>
          </p:cNvPicPr>
          <p:nvPr/>
        </p:nvPicPr>
        <p:blipFill>
          <a:blip r:embed="rId6"/>
          <a:stretch>
            <a:fillRect/>
          </a:stretch>
        </p:blipFill>
        <p:spPr>
          <a:xfrm>
            <a:off x="150358" y="127684"/>
            <a:ext cx="5593494" cy="2606115"/>
          </a:xfrm>
          <a:prstGeom prst="rect">
            <a:avLst/>
          </a:prstGeom>
        </p:spPr>
      </p:pic>
      <p:pic>
        <p:nvPicPr>
          <p:cNvPr id="12" name="Picture 11">
            <a:extLst>
              <a:ext uri="{FF2B5EF4-FFF2-40B4-BE49-F238E27FC236}">
                <a16:creationId xmlns:a16="http://schemas.microsoft.com/office/drawing/2014/main" id="{53916ABB-AD50-0F7D-1B55-5E68C598E967}"/>
              </a:ext>
            </a:extLst>
          </p:cNvPr>
          <p:cNvPicPr>
            <a:picLocks noChangeAspect="1"/>
          </p:cNvPicPr>
          <p:nvPr/>
        </p:nvPicPr>
        <p:blipFill>
          <a:blip r:embed="rId7"/>
          <a:stretch>
            <a:fillRect/>
          </a:stretch>
        </p:blipFill>
        <p:spPr>
          <a:xfrm>
            <a:off x="5548544" y="2765089"/>
            <a:ext cx="4841947" cy="3315083"/>
          </a:xfrm>
          <a:prstGeom prst="rect">
            <a:avLst/>
          </a:prstGeom>
        </p:spPr>
      </p:pic>
      <p:sp>
        <p:nvSpPr>
          <p:cNvPr id="2" name="TextBox 1">
            <a:extLst>
              <a:ext uri="{FF2B5EF4-FFF2-40B4-BE49-F238E27FC236}">
                <a16:creationId xmlns:a16="http://schemas.microsoft.com/office/drawing/2014/main" id="{9A27256D-C750-EA26-8CF2-A3668FBC7805}"/>
              </a:ext>
            </a:extLst>
          </p:cNvPr>
          <p:cNvSpPr txBox="1"/>
          <p:nvPr/>
        </p:nvSpPr>
        <p:spPr>
          <a:xfrm>
            <a:off x="7395100" y="2626077"/>
            <a:ext cx="1821332" cy="215444"/>
          </a:xfrm>
          <a:prstGeom prst="rect">
            <a:avLst/>
          </a:prstGeom>
          <a:noFill/>
        </p:spPr>
        <p:txBody>
          <a:bodyPr wrap="none" rtlCol="0">
            <a:spAutoFit/>
          </a:bodyPr>
          <a:lstStyle/>
          <a:p>
            <a:r>
              <a:rPr lang="en-US" sz="800" dirty="0">
                <a:solidFill>
                  <a:schemeClr val="bg1">
                    <a:lumMod val="65000"/>
                    <a:lumOff val="35000"/>
                  </a:schemeClr>
                </a:solidFill>
              </a:rPr>
              <a:t>Unique women players in each sport</a:t>
            </a:r>
          </a:p>
        </p:txBody>
      </p:sp>
    </p:spTree>
    <p:extLst>
      <p:ext uri="{BB962C8B-B14F-4D97-AF65-F5344CB8AC3E}">
        <p14:creationId xmlns:p14="http://schemas.microsoft.com/office/powerpoint/2010/main" val="604482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6BC802ED-10E7-9B41-9557-720E7B79105A}"/>
              </a:ext>
            </a:extLst>
          </p:cNvPr>
          <p:cNvSpPr>
            <a:spLocks noGrp="1"/>
          </p:cNvSpPr>
          <p:nvPr>
            <p:ph type="dt" sz="half" idx="10"/>
          </p:nvPr>
        </p:nvSpPr>
        <p:spPr/>
        <p:txBody>
          <a:bodyPr/>
          <a:lstStyle/>
          <a:p>
            <a:fld id="{049DC8E1-D369-0F48-9062-BB068AFD07C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019CECEF-3D58-B441-9BA4-BF0327D61180}"/>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8</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A885C4C-8B2E-824E-84D6-9941797ABC00}"/>
              </a:ext>
            </a:extLst>
          </p:cNvPr>
          <p:cNvPicPr>
            <a:picLocks noChangeAspect="1"/>
          </p:cNvPicPr>
          <p:nvPr/>
        </p:nvPicPr>
        <p:blipFill>
          <a:blip r:embed="rId3"/>
          <a:stretch>
            <a:fillRect/>
          </a:stretch>
        </p:blipFill>
        <p:spPr>
          <a:xfrm>
            <a:off x="1071700" y="5983162"/>
            <a:ext cx="4318000" cy="457200"/>
          </a:xfrm>
          <a:prstGeom prst="rect">
            <a:avLst/>
          </a:prstGeom>
        </p:spPr>
      </p:pic>
      <p:pic>
        <p:nvPicPr>
          <p:cNvPr id="13" name="Picture 12">
            <a:extLst>
              <a:ext uri="{FF2B5EF4-FFF2-40B4-BE49-F238E27FC236}">
                <a16:creationId xmlns:a16="http://schemas.microsoft.com/office/drawing/2014/main" id="{9B329EDC-6F0C-703E-2A39-71DAD2A83D1F}"/>
              </a:ext>
            </a:extLst>
          </p:cNvPr>
          <p:cNvPicPr>
            <a:picLocks noChangeAspect="1"/>
          </p:cNvPicPr>
          <p:nvPr/>
        </p:nvPicPr>
        <p:blipFill>
          <a:blip r:embed="rId4"/>
          <a:stretch>
            <a:fillRect/>
          </a:stretch>
        </p:blipFill>
        <p:spPr>
          <a:xfrm>
            <a:off x="705922" y="83127"/>
            <a:ext cx="6729357" cy="5900035"/>
          </a:xfrm>
          <a:prstGeom prst="rect">
            <a:avLst/>
          </a:prstGeom>
        </p:spPr>
      </p:pic>
      <p:sp>
        <p:nvSpPr>
          <p:cNvPr id="3" name="TextBox 2">
            <a:extLst>
              <a:ext uri="{FF2B5EF4-FFF2-40B4-BE49-F238E27FC236}">
                <a16:creationId xmlns:a16="http://schemas.microsoft.com/office/drawing/2014/main" id="{03B7B92B-20D9-ACA4-3C05-577AB099724F}"/>
              </a:ext>
            </a:extLst>
          </p:cNvPr>
          <p:cNvSpPr txBox="1"/>
          <p:nvPr/>
        </p:nvSpPr>
        <p:spPr>
          <a:xfrm>
            <a:off x="7556149" y="2403175"/>
            <a:ext cx="6094520" cy="523220"/>
          </a:xfrm>
          <a:prstGeom prst="rect">
            <a:avLst/>
          </a:prstGeom>
          <a:noFill/>
        </p:spPr>
        <p:txBody>
          <a:bodyPr wrap="square">
            <a:spAutoFit/>
          </a:bodyPr>
          <a:lstStyle/>
          <a:p>
            <a:r>
              <a:rPr lang="en-US" sz="1400" dirty="0"/>
              <a:t>Showcasing the number of events women </a:t>
            </a:r>
          </a:p>
          <a:p>
            <a:r>
              <a:rPr lang="en-US" sz="1400" dirty="0"/>
              <a:t>participated based on year and sport</a:t>
            </a:r>
          </a:p>
        </p:txBody>
      </p:sp>
    </p:spTree>
    <p:extLst>
      <p:ext uri="{BB962C8B-B14F-4D97-AF65-F5344CB8AC3E}">
        <p14:creationId xmlns:p14="http://schemas.microsoft.com/office/powerpoint/2010/main" val="1099139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1043553" y="271953"/>
            <a:ext cx="9234309" cy="512448"/>
          </a:xfrm>
        </p:spPr>
        <p:txBody>
          <a:bodyPr/>
          <a:lstStyle/>
          <a:p>
            <a:r>
              <a:rPr lang="en-US" dirty="0">
                <a:latin typeface="Arial Narrow" panose="020B0604020202020204" pitchFamily="34" charset="0"/>
                <a:cs typeface="Arial Narrow" panose="020B0604020202020204" pitchFamily="34" charset="0"/>
              </a:rPr>
              <a:t>Implementation </a:t>
            </a:r>
          </a:p>
        </p:txBody>
      </p:sp>
      <p:sp>
        <p:nvSpPr>
          <p:cNvPr id="3" name="Subtitle">
            <a:extLst>
              <a:ext uri="{FF2B5EF4-FFF2-40B4-BE49-F238E27FC236}">
                <a16:creationId xmlns:a16="http://schemas.microsoft.com/office/drawing/2014/main" id="{9A551606-6DE1-BD45-B8A4-1DCA2AC5D6EC}"/>
              </a:ext>
            </a:extLst>
          </p:cNvPr>
          <p:cNvSpPr>
            <a:spLocks noGrp="1"/>
          </p:cNvSpPr>
          <p:nvPr>
            <p:ph type="subTitle" idx="1"/>
          </p:nvPr>
        </p:nvSpPr>
        <p:spPr>
          <a:xfrm>
            <a:off x="1071700" y="1175890"/>
            <a:ext cx="7321993" cy="338554"/>
          </a:xfrm>
        </p:spPr>
        <p:txBody>
          <a:bodyPr/>
          <a:lstStyle/>
          <a:p>
            <a:r>
              <a:rPr lang="en-US" dirty="0">
                <a:latin typeface="Arial" panose="020B0604020202020204" pitchFamily="34" charset="0"/>
                <a:cs typeface="Arial" panose="020B0604020202020204" pitchFamily="34" charset="0"/>
              </a:rPr>
              <a:t>Predict top 5 sports based on physical factors</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1396731" y="1590397"/>
            <a:ext cx="6615635" cy="254566"/>
          </a:xfrm>
        </p:spPr>
        <p:txBody>
          <a:bodyPr>
            <a:normAutofit lnSpcReduction="10000"/>
          </a:bodyPr>
          <a:lstStyle/>
          <a:p>
            <a:pPr lvl="0"/>
            <a:r>
              <a:rPr lang="en-US" dirty="0">
                <a:latin typeface="Arial" panose="020B0604020202020204" pitchFamily="34" charset="0"/>
                <a:cs typeface="Arial" panose="020B0604020202020204" pitchFamily="34" charset="0"/>
              </a:rPr>
              <a:t>Using Decision Tree</a:t>
            </a:r>
          </a:p>
          <a:p>
            <a:pPr marL="0" lvl="0" indent="0">
              <a:buNone/>
            </a:pPr>
            <a:endParaRPr lang="en-US" dirty="0">
              <a:latin typeface="Arial" panose="020B0604020202020204" pitchFamily="34" charset="0"/>
              <a:cs typeface="Arial" panose="020B0604020202020204" pitchFamily="34" charset="0"/>
            </a:endParaRP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latin typeface="Arial" panose="020B0604020202020204" pitchFamily="34" charset="0"/>
                <a:cs typeface="Arial" panose="020B0604020202020204" pitchFamily="34" charset="0"/>
              </a:rPr>
              <a:pPr/>
              <a:t>11/21/2022</a:t>
            </a:fld>
            <a:endParaRPr lang="en-US" dirty="0">
              <a:latin typeface="Arial" panose="020B0604020202020204" pitchFamily="34" charset="0"/>
              <a:cs typeface="Arial" panose="020B0604020202020204" pitchFamily="34" charset="0"/>
            </a:endParaRPr>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latin typeface="Arial" panose="020B0604020202020204" pitchFamily="34" charset="0"/>
                <a:cs typeface="Arial" panose="020B0604020202020204" pitchFamily="34" charset="0"/>
              </a:rPr>
              <a:pPr/>
              <a:t>9</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FF98435-6CE7-1249-B075-DD75CA711F59}"/>
              </a:ext>
            </a:extLst>
          </p:cNvPr>
          <p:cNvPicPr>
            <a:picLocks noChangeAspect="1"/>
          </p:cNvPicPr>
          <p:nvPr/>
        </p:nvPicPr>
        <p:blipFill>
          <a:blip r:embed="rId3"/>
          <a:stretch>
            <a:fillRect/>
          </a:stretch>
        </p:blipFill>
        <p:spPr>
          <a:xfrm>
            <a:off x="1071700" y="5983162"/>
            <a:ext cx="4318000" cy="457200"/>
          </a:xfrm>
          <a:prstGeom prst="rect">
            <a:avLst/>
          </a:prstGeom>
        </p:spPr>
      </p:pic>
      <p:pic>
        <p:nvPicPr>
          <p:cNvPr id="9" name="Picture 8">
            <a:extLst>
              <a:ext uri="{FF2B5EF4-FFF2-40B4-BE49-F238E27FC236}">
                <a16:creationId xmlns:a16="http://schemas.microsoft.com/office/drawing/2014/main" id="{BB6CD639-4845-9BE7-B003-E6183441BC32}"/>
              </a:ext>
            </a:extLst>
          </p:cNvPr>
          <p:cNvPicPr>
            <a:picLocks noChangeAspect="1"/>
          </p:cNvPicPr>
          <p:nvPr/>
        </p:nvPicPr>
        <p:blipFill>
          <a:blip r:embed="rId4"/>
          <a:stretch>
            <a:fillRect/>
          </a:stretch>
        </p:blipFill>
        <p:spPr>
          <a:xfrm>
            <a:off x="6570295" y="1905933"/>
            <a:ext cx="3390943" cy="4015147"/>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CBDAC764-F018-C1B7-059B-2C13A23CF718}"/>
              </a:ext>
            </a:extLst>
          </p:cNvPr>
          <p:cNvPicPr>
            <a:picLocks noChangeAspect="1"/>
          </p:cNvPicPr>
          <p:nvPr/>
        </p:nvPicPr>
        <p:blipFill>
          <a:blip r:embed="rId5"/>
          <a:stretch>
            <a:fillRect/>
          </a:stretch>
        </p:blipFill>
        <p:spPr>
          <a:xfrm>
            <a:off x="2118363" y="1952685"/>
            <a:ext cx="3343156" cy="4015147"/>
          </a:xfrm>
          <a:prstGeom prst="rect">
            <a:avLst/>
          </a:prstGeom>
        </p:spPr>
      </p:pic>
      <p:sp>
        <p:nvSpPr>
          <p:cNvPr id="7" name="TextBox 6">
            <a:extLst>
              <a:ext uri="{FF2B5EF4-FFF2-40B4-BE49-F238E27FC236}">
                <a16:creationId xmlns:a16="http://schemas.microsoft.com/office/drawing/2014/main" id="{C461184A-CA97-788C-49C1-3AD52C801DF4}"/>
              </a:ext>
            </a:extLst>
          </p:cNvPr>
          <p:cNvSpPr txBox="1"/>
          <p:nvPr/>
        </p:nvSpPr>
        <p:spPr>
          <a:xfrm>
            <a:off x="3429691" y="1844963"/>
            <a:ext cx="880369" cy="215444"/>
          </a:xfrm>
          <a:prstGeom prst="rect">
            <a:avLst/>
          </a:prstGeom>
          <a:noFill/>
        </p:spPr>
        <p:txBody>
          <a:bodyPr wrap="none" rtlCol="0">
            <a:spAutoFit/>
          </a:bodyPr>
          <a:lstStyle/>
          <a:p>
            <a:r>
              <a:rPr lang="en-US" sz="800" dirty="0">
                <a:solidFill>
                  <a:schemeClr val="bg1">
                    <a:lumMod val="65000"/>
                    <a:lumOff val="35000"/>
                  </a:schemeClr>
                </a:solidFill>
              </a:rPr>
              <a:t>Training results</a:t>
            </a:r>
          </a:p>
        </p:txBody>
      </p:sp>
      <p:sp>
        <p:nvSpPr>
          <p:cNvPr id="10" name="TextBox 9">
            <a:extLst>
              <a:ext uri="{FF2B5EF4-FFF2-40B4-BE49-F238E27FC236}">
                <a16:creationId xmlns:a16="http://schemas.microsoft.com/office/drawing/2014/main" id="{4B6A1EAA-83D5-BF7C-F0BD-E7F0FC0D276F}"/>
              </a:ext>
            </a:extLst>
          </p:cNvPr>
          <p:cNvSpPr txBox="1"/>
          <p:nvPr/>
        </p:nvSpPr>
        <p:spPr>
          <a:xfrm>
            <a:off x="7954517" y="1763138"/>
            <a:ext cx="840295" cy="215444"/>
          </a:xfrm>
          <a:prstGeom prst="rect">
            <a:avLst/>
          </a:prstGeom>
          <a:noFill/>
        </p:spPr>
        <p:txBody>
          <a:bodyPr wrap="none" rtlCol="0">
            <a:spAutoFit/>
          </a:bodyPr>
          <a:lstStyle/>
          <a:p>
            <a:r>
              <a:rPr lang="en-US" sz="800" dirty="0">
                <a:solidFill>
                  <a:schemeClr val="bg1">
                    <a:lumMod val="65000"/>
                    <a:lumOff val="35000"/>
                  </a:schemeClr>
                </a:solidFill>
              </a:rPr>
              <a:t>Testing results</a:t>
            </a:r>
          </a:p>
        </p:txBody>
      </p:sp>
    </p:spTree>
    <p:extLst>
      <p:ext uri="{BB962C8B-B14F-4D97-AF65-F5344CB8AC3E}">
        <p14:creationId xmlns:p14="http://schemas.microsoft.com/office/powerpoint/2010/main" val="3619384923"/>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2" id="{091565AF-5086-6147-A1D6-4D181F811709}" vid="{6EA7F758-9014-B746-AA33-A86FBA2E15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PurdueCS_gold</Template>
  <TotalTime>283</TotalTime>
  <Words>815</Words>
  <Application>Microsoft Office PowerPoint</Application>
  <PresentationFormat>Widescreen</PresentationFormat>
  <Paragraphs>221</Paragraphs>
  <Slides>22</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Acumin Pro ExtraCondensed Smbd</vt:lpstr>
      <vt:lpstr>Acumin Pro ExtraCondensed</vt:lpstr>
      <vt:lpstr>Wingdings</vt:lpstr>
      <vt:lpstr>Acumin Pro</vt:lpstr>
      <vt:lpstr>Arial Narrow</vt:lpstr>
      <vt:lpstr>United Sans Cd Md</vt:lpstr>
      <vt:lpstr>Acumin Pro SemiCondensed</vt:lpstr>
      <vt:lpstr>Acumin Pro Medium</vt:lpstr>
      <vt:lpstr>United Sans Rg Md</vt:lpstr>
      <vt:lpstr>Acumin Pro Semibold</vt:lpstr>
      <vt:lpstr>Calibri</vt:lpstr>
      <vt:lpstr>Purdue1</vt:lpstr>
      <vt:lpstr>Presence of women in sports</vt:lpstr>
      <vt:lpstr>Agenda</vt:lpstr>
      <vt:lpstr>Problem Statement</vt:lpstr>
      <vt:lpstr>Importance and Motivation</vt:lpstr>
      <vt:lpstr>Insights and Observations</vt:lpstr>
      <vt:lpstr>PowerPoint Presentation</vt:lpstr>
      <vt:lpstr>PowerPoint Presentation</vt:lpstr>
      <vt:lpstr>PowerPoint Presentation</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Presence of women in sports</dc:title>
  <dc:creator>Kodali, Sahithi</dc:creator>
  <cp:lastModifiedBy>Kodali, Sahithi</cp:lastModifiedBy>
  <cp:revision>38</cp:revision>
  <dcterms:created xsi:type="dcterms:W3CDTF">2022-11-21T19:39:04Z</dcterms:created>
  <dcterms:modified xsi:type="dcterms:W3CDTF">2022-11-22T04:30:20Z</dcterms:modified>
</cp:coreProperties>
</file>